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1" r:id="rId2"/>
    <p:sldId id="263" r:id="rId3"/>
    <p:sldId id="264" r:id="rId4"/>
    <p:sldId id="269" r:id="rId5"/>
    <p:sldId id="271" r:id="rId6"/>
    <p:sldId id="266" r:id="rId7"/>
    <p:sldId id="278" r:id="rId8"/>
    <p:sldId id="275" r:id="rId9"/>
    <p:sldId id="270" r:id="rId10"/>
    <p:sldId id="267" r:id="rId11"/>
    <p:sldId id="276" r:id="rId12"/>
    <p:sldId id="294" r:id="rId13"/>
    <p:sldId id="295" r:id="rId14"/>
    <p:sldId id="296" r:id="rId15"/>
    <p:sldId id="297" r:id="rId16"/>
    <p:sldId id="290" r:id="rId17"/>
    <p:sldId id="292" r:id="rId18"/>
    <p:sldId id="299" r:id="rId19"/>
    <p:sldId id="302" r:id="rId20"/>
    <p:sldId id="283" r:id="rId21"/>
    <p:sldId id="293" r:id="rId22"/>
    <p:sldId id="300" r:id="rId23"/>
    <p:sldId id="308" r:id="rId24"/>
    <p:sldId id="301" r:id="rId25"/>
    <p:sldId id="298" r:id="rId26"/>
    <p:sldId id="303" r:id="rId27"/>
    <p:sldId id="304" r:id="rId28"/>
    <p:sldId id="305" r:id="rId29"/>
    <p:sldId id="306" r:id="rId30"/>
    <p:sldId id="307" r:id="rId31"/>
    <p:sldId id="29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EFD"/>
    <a:srgbClr val="548280"/>
    <a:srgbClr val="E1D3B8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3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2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8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8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6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96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0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08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9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4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7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4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9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74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8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12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887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80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952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3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70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2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57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8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7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4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2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5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9778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3329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579778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783329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50807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6440488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16" y="1902361"/>
            <a:ext cx="3417953" cy="33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93797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429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665628" y="128585"/>
            <a:ext cx="952637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2019/9/25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5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3" y="472317"/>
            <a:ext cx="6524173" cy="635529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5657" y="1873863"/>
            <a:ext cx="11506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zh-CN" sz="5400" dirty="0">
                <a:solidFill>
                  <a:schemeClr val="bg1"/>
                </a:solidFill>
                <a:cs typeface="+mn-ea"/>
                <a:sym typeface="+mn-lt"/>
              </a:rPr>
              <a:t>Grupo Chinês de Certificação e Inspeção, Macau Co., LTD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1793675" y="3703324"/>
            <a:ext cx="854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China Certification &amp; Inspection Group Macau Co., LTD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9AFDC448-2F44-44E5-8440-B66227D96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51" y="4480441"/>
            <a:ext cx="2000552" cy="20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797784" y="3715288"/>
            <a:ext cx="1800000" cy="424732"/>
          </a:xfrm>
        </p:spPr>
        <p:txBody>
          <a:bodyPr/>
          <a:lstStyle/>
          <a:p>
            <a:r>
              <a:rPr lang="pt-PT" dirty="0" err="1"/>
              <a:t>Kuok</a:t>
            </a:r>
            <a:r>
              <a:rPr lang="pt-PT" dirty="0"/>
              <a:t> Kim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5460206" y="1459542"/>
            <a:ext cx="5080793" cy="1865126"/>
          </a:xfrm>
        </p:spPr>
        <p:txBody>
          <a:bodyPr/>
          <a:lstStyle/>
          <a:p>
            <a:r>
              <a:rPr lang="pt-PT" altLang="zh-CN" dirty="0">
                <a:cs typeface="+mn-ea"/>
                <a:sym typeface="+mn-lt"/>
              </a:rPr>
              <a:t>CAPACIDADE DE LABORATÓRIO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6440488" y="2904671"/>
            <a:ext cx="2779712" cy="535531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LABORATORY CAPABILITY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655CAC63-8295-4F59-AEEC-C93830991EBA}"/>
              </a:ext>
            </a:extLst>
          </p:cNvPr>
          <p:cNvSpPr/>
          <p:nvPr/>
        </p:nvSpPr>
        <p:spPr>
          <a:xfrm>
            <a:off x="2332520" y="5818653"/>
            <a:ext cx="7147040" cy="5644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altLang="zh-CN" sz="1600" dirty="0">
                <a:cs typeface="+mn-ea"/>
                <a:sym typeface="+mn-lt"/>
              </a:rPr>
              <a:t>Recepção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810" y="114300"/>
            <a:ext cx="1822935" cy="523220"/>
          </a:xfrm>
        </p:spPr>
        <p:txBody>
          <a:bodyPr/>
          <a:lstStyle/>
          <a:p>
            <a:r>
              <a:rPr lang="pt-PT" altLang="zh-CN" dirty="0" err="1"/>
              <a:t>Kuok</a:t>
            </a:r>
            <a:r>
              <a:rPr lang="zh-CN" altLang="pt-PT" dirty="0"/>
              <a:t> </a:t>
            </a:r>
            <a:r>
              <a:rPr lang="pt-PT" altLang="zh-CN" dirty="0"/>
              <a:t>Kim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9367E17-EB4B-480E-BC37-C1ACFBECA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3530" r="7651" b="9569"/>
          <a:stretch/>
        </p:blipFill>
        <p:spPr>
          <a:xfrm>
            <a:off x="2332520" y="1033987"/>
            <a:ext cx="7147040" cy="47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810" y="51558"/>
            <a:ext cx="1822935" cy="523220"/>
          </a:xfrm>
        </p:spPr>
        <p:txBody>
          <a:bodyPr/>
          <a:lstStyle/>
          <a:p>
            <a:r>
              <a:rPr lang="pt-PT" altLang="zh-CN" dirty="0" err="1"/>
              <a:t>Kuok</a:t>
            </a:r>
            <a:r>
              <a:rPr lang="zh-CN" altLang="pt-PT" dirty="0"/>
              <a:t> </a:t>
            </a:r>
            <a:r>
              <a:rPr lang="pt-PT" altLang="zh-CN" dirty="0"/>
              <a:t>Kim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056440" y="931294"/>
            <a:ext cx="1262020" cy="5142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732DBE9-D78B-45FC-8119-DEDCC9210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48" y="931294"/>
            <a:ext cx="7214891" cy="51429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390C35-3F68-42F3-BB1E-18167C8EBA06}"/>
              </a:ext>
            </a:extLst>
          </p:cNvPr>
          <p:cNvSpPr txBox="1"/>
          <p:nvPr/>
        </p:nvSpPr>
        <p:spPr>
          <a:xfrm>
            <a:off x="9456617" y="1270107"/>
            <a:ext cx="461665" cy="441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pt-PT" altLang="zh-CN" dirty="0">
                <a:solidFill>
                  <a:schemeClr val="bg1"/>
                </a:solidFill>
                <a:cs typeface="+mn-ea"/>
                <a:sym typeface="+mn-lt"/>
              </a:rPr>
              <a:t>Ultrassom em cores quadridimensional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810" y="51558"/>
            <a:ext cx="1822935" cy="523220"/>
          </a:xfrm>
        </p:spPr>
        <p:txBody>
          <a:bodyPr/>
          <a:lstStyle/>
          <a:p>
            <a:r>
              <a:rPr lang="pt-PT" altLang="zh-CN" dirty="0" err="1"/>
              <a:t>Kuok</a:t>
            </a:r>
            <a:r>
              <a:rPr lang="zh-CN" altLang="pt-PT" dirty="0"/>
              <a:t> </a:t>
            </a:r>
            <a:r>
              <a:rPr lang="pt-PT" altLang="zh-CN" dirty="0"/>
              <a:t>Kim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22679" y="1087083"/>
            <a:ext cx="1423192" cy="5154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cs typeface="+mn-ea"/>
                <a:sym typeface="+mn-lt"/>
              </a:rPr>
              <a:t>Laboratório</a:t>
            </a:r>
            <a:r>
              <a:rPr lang="en-US" altLang="zh-CN" sz="1600" dirty="0">
                <a:cs typeface="+mn-ea"/>
                <a:sym typeface="+mn-lt"/>
              </a:rPr>
              <a:t> de </a:t>
            </a:r>
            <a:r>
              <a:rPr lang="en-US" altLang="zh-CN" sz="1600" dirty="0" err="1">
                <a:cs typeface="+mn-ea"/>
                <a:sym typeface="+mn-lt"/>
              </a:rPr>
              <a:t>raios</a:t>
            </a:r>
            <a:r>
              <a:rPr lang="en-US" altLang="zh-CN" sz="1600" dirty="0">
                <a:cs typeface="+mn-ea"/>
                <a:sym typeface="+mn-lt"/>
              </a:rPr>
              <a:t> X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04F710E-2E95-4665-A2F1-251A438D5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71" y="1087083"/>
            <a:ext cx="6878806" cy="5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810" y="51558"/>
            <a:ext cx="1822935" cy="523220"/>
          </a:xfrm>
        </p:spPr>
        <p:txBody>
          <a:bodyPr/>
          <a:lstStyle/>
          <a:p>
            <a:r>
              <a:rPr lang="pt-PT" altLang="zh-CN" dirty="0" err="1"/>
              <a:t>Kuok</a:t>
            </a:r>
            <a:r>
              <a:rPr lang="zh-CN" altLang="pt-PT" dirty="0"/>
              <a:t> </a:t>
            </a:r>
            <a:r>
              <a:rPr lang="pt-PT" altLang="zh-CN" dirty="0"/>
              <a:t>Kim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8B934A-ED86-4715-A7E5-FFE841089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07" y="956714"/>
            <a:ext cx="7020889" cy="520673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1A45B4C-2453-40AE-A4BA-4DD538F69969}"/>
              </a:ext>
            </a:extLst>
          </p:cNvPr>
          <p:cNvSpPr/>
          <p:nvPr/>
        </p:nvSpPr>
        <p:spPr>
          <a:xfrm>
            <a:off x="9316196" y="956714"/>
            <a:ext cx="1164919" cy="5206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altLang="zh-CN" sz="1600" dirty="0">
                <a:cs typeface="+mn-ea"/>
                <a:sym typeface="+mn-lt"/>
              </a:rPr>
              <a:t>Sala de espera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812" y="51558"/>
            <a:ext cx="1822935" cy="523220"/>
          </a:xfrm>
        </p:spPr>
        <p:txBody>
          <a:bodyPr/>
          <a:lstStyle/>
          <a:p>
            <a:r>
              <a:rPr lang="pt-PT" altLang="zh-CN" dirty="0" err="1"/>
              <a:t>Kuok</a:t>
            </a:r>
            <a:r>
              <a:rPr lang="zh-CN" altLang="pt-PT" dirty="0"/>
              <a:t> </a:t>
            </a:r>
            <a:r>
              <a:rPr lang="pt-PT" altLang="zh-CN" dirty="0"/>
              <a:t>Kim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43861" y="880635"/>
            <a:ext cx="1164919" cy="54173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altLang="zh-CN" sz="1600" dirty="0">
                <a:cs typeface="+mn-ea"/>
                <a:sym typeface="+mn-lt"/>
              </a:rPr>
              <a:t>Laboratório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D3F7565-1B17-45EC-A61F-865083E51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0" y="880635"/>
            <a:ext cx="7024452" cy="54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779" y="-32945"/>
            <a:ext cx="2140330" cy="830997"/>
          </a:xfrm>
        </p:spPr>
        <p:txBody>
          <a:bodyPr/>
          <a:lstStyle/>
          <a:p>
            <a:pPr algn="just"/>
            <a:r>
              <a:rPr lang="pt-PT" altLang="zh-CN" sz="2400" dirty="0" smtClean="0"/>
              <a:t>Capacidades </a:t>
            </a:r>
            <a:br>
              <a:rPr lang="pt-PT" altLang="zh-CN" sz="2400" dirty="0" smtClean="0"/>
            </a:br>
            <a:r>
              <a:rPr lang="pt-PT" altLang="zh-CN" sz="2400" dirty="0" smtClean="0"/>
              <a:t>da </a:t>
            </a:r>
            <a:r>
              <a:rPr lang="pt-PT" altLang="zh-CN" sz="2400" dirty="0"/>
              <a:t>Kuok Kim 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582779" y="914644"/>
            <a:ext cx="21403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6667" y="942639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b="1" dirty="0" err="1">
                <a:solidFill>
                  <a:schemeClr val="accent1"/>
                </a:solidFill>
                <a:cs typeface="+mn-ea"/>
                <a:sym typeface="+mn-lt"/>
              </a:rPr>
              <a:t>Escaneamento</a:t>
            </a:r>
            <a:r>
              <a:rPr lang="pt-PT" altLang="zh-CN" b="1" dirty="0">
                <a:solidFill>
                  <a:schemeClr val="accent1"/>
                </a:solidFill>
                <a:cs typeface="+mn-ea"/>
                <a:sym typeface="+mn-lt"/>
              </a:rPr>
              <a:t> de órgãos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7454" y="1601304"/>
            <a:ext cx="2066784" cy="2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24237" y="1433438"/>
            <a:ext cx="3409777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pt-PT" altLang="zh-CN" sz="9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 smtClean="0">
                <a:cs typeface="+mn-ea"/>
                <a:sym typeface="+mn-lt"/>
              </a:rPr>
              <a:t>Fígado</a:t>
            </a:r>
            <a:endParaRPr lang="pt-PT" altLang="zh-CN" sz="9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Vesícula biliar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Baço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Pâncreas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Rim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Próstata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Bexiga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Escaneamento do sistema digestivo (fígado, </a:t>
            </a:r>
            <a:endParaRPr lang="pt-PT" altLang="zh-CN" sz="9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 smtClean="0">
                <a:cs typeface="+mn-ea"/>
                <a:sym typeface="+mn-lt"/>
              </a:rPr>
              <a:t>vesícula </a:t>
            </a:r>
            <a:r>
              <a:rPr lang="pt-PT" altLang="zh-CN" sz="900" dirty="0">
                <a:cs typeface="+mn-ea"/>
                <a:sym typeface="+mn-lt"/>
              </a:rPr>
              <a:t>biliar, baço, pâncreas)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Escaneamento do sistema urinário (rins, bexiga, </a:t>
            </a:r>
            <a:endParaRPr lang="pt-PT" altLang="zh-CN" sz="9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 smtClean="0">
                <a:cs typeface="+mn-ea"/>
                <a:sym typeface="+mn-lt"/>
              </a:rPr>
              <a:t>próstata</a:t>
            </a:r>
            <a:r>
              <a:rPr lang="pt-PT" altLang="zh-CN" sz="900" dirty="0">
                <a:cs typeface="+mn-ea"/>
                <a:sym typeface="+mn-lt"/>
              </a:rPr>
              <a:t>) 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Escaneamento do abdome superior (fígado, </a:t>
            </a:r>
            <a:endParaRPr lang="pt-PT" altLang="zh-CN" sz="9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 smtClean="0">
                <a:cs typeface="+mn-ea"/>
                <a:sym typeface="+mn-lt"/>
              </a:rPr>
              <a:t>vesícula </a:t>
            </a:r>
            <a:r>
              <a:rPr lang="pt-PT" altLang="zh-CN" sz="900" dirty="0">
                <a:cs typeface="+mn-ea"/>
                <a:sym typeface="+mn-lt"/>
              </a:rPr>
              <a:t>biliar, baço, pâncreas, rim)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Exame abdominal total (fígado, vesícula biliar</a:t>
            </a:r>
            <a:r>
              <a:rPr lang="pt-PT" altLang="zh-CN" sz="900" dirty="0" smtClean="0">
                <a:cs typeface="+mn-ea"/>
                <a:sym typeface="+mn-lt"/>
              </a:rPr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 smtClean="0">
                <a:cs typeface="+mn-ea"/>
                <a:sym typeface="+mn-lt"/>
              </a:rPr>
              <a:t>baço</a:t>
            </a:r>
            <a:r>
              <a:rPr lang="pt-PT" altLang="zh-CN" sz="900" dirty="0">
                <a:cs typeface="+mn-ea"/>
                <a:sym typeface="+mn-lt"/>
              </a:rPr>
              <a:t>, pâncreas, rim, bexiga, próstata ou anexo de útero)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Exame pélvico (bexiga, próstata ou anexo de útero)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Exame ginecológico (útero, anexo de útero)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900" dirty="0">
                <a:cs typeface="+mn-ea"/>
                <a:sym typeface="+mn-lt"/>
              </a:rPr>
              <a:t>Monitoramento do desenvolvimento folicular</a:t>
            </a:r>
            <a:endParaRPr lang="en-US" altLang="zh-CN" sz="9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52616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79090" y="898048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90715" y="906754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b="1" dirty="0">
                <a:solidFill>
                  <a:schemeClr val="accent1"/>
                </a:solidFill>
                <a:cs typeface="+mn-ea"/>
                <a:sym typeface="+mn-lt"/>
              </a:rPr>
              <a:t>Exame ginecológico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79090" y="160839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79614" y="1934038"/>
            <a:ext cx="2294347" cy="114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Inspeção comum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Medindo o valor NT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 err="1">
                <a:cs typeface="+mn-ea"/>
                <a:sym typeface="+mn-lt"/>
              </a:rPr>
              <a:t>Escaneamento</a:t>
            </a:r>
            <a:r>
              <a:rPr lang="pt-PT" altLang="zh-CN" sz="1000" dirty="0">
                <a:cs typeface="+mn-ea"/>
                <a:sym typeface="+mn-lt"/>
              </a:rPr>
              <a:t> fetal  em ultra-som em cores quadridimensional</a:t>
            </a:r>
            <a:endParaRPr lang="en-US" altLang="zh-CN" sz="1000" dirty="0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075927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79090" y="3443787"/>
            <a:ext cx="1933504" cy="115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474597" y="3443787"/>
            <a:ext cx="272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b="1" dirty="0">
                <a:solidFill>
                  <a:schemeClr val="accent1"/>
                </a:solidFill>
                <a:cs typeface="+mn-ea"/>
                <a:sym typeface="+mn-lt"/>
              </a:rPr>
              <a:t>Escaneamento dos órgãos superficiais 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586594" y="4090118"/>
            <a:ext cx="202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519928" y="4453735"/>
            <a:ext cx="2119744" cy="15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Glândula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Glândula mamária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testicular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Massa subcutânea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Outras peças individuais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999238" y="108575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26200" y="9146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419069" y="924366"/>
            <a:ext cx="270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b="1" dirty="0">
                <a:solidFill>
                  <a:schemeClr val="accent1"/>
                </a:solidFill>
                <a:cs typeface="+mn-ea"/>
                <a:sym typeface="+mn-lt"/>
              </a:rPr>
              <a:t>Doppler cardiovascular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562393" y="1623384"/>
            <a:ext cx="1958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464076" y="1908947"/>
            <a:ext cx="2119744" cy="214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Artéria carótida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Artéria vertebral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Artéria renal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Aorta abdominal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Artéria única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Veia única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Coração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9C3C0F9-F91C-472F-8517-1D7179CEE9DF}"/>
              </a:ext>
            </a:extLst>
          </p:cNvPr>
          <p:cNvCxnSpPr/>
          <p:nvPr/>
        </p:nvCxnSpPr>
        <p:spPr>
          <a:xfrm>
            <a:off x="6526200" y="4383942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F45188A-E4B9-484F-872E-2F672AF29F3F}"/>
              </a:ext>
            </a:extLst>
          </p:cNvPr>
          <p:cNvSpPr txBox="1"/>
          <p:nvPr/>
        </p:nvSpPr>
        <p:spPr>
          <a:xfrm>
            <a:off x="6400629" y="4457602"/>
            <a:ext cx="23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b="1" dirty="0">
                <a:solidFill>
                  <a:schemeClr val="accent1"/>
                </a:solidFill>
                <a:cs typeface="+mn-ea"/>
                <a:sym typeface="+mn-lt"/>
              </a:rPr>
              <a:t>Eletrocardiograma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52DCCF-947D-4EEE-BD02-14EDBB38CED2}"/>
              </a:ext>
            </a:extLst>
          </p:cNvPr>
          <p:cNvCxnSpPr/>
          <p:nvPr/>
        </p:nvCxnSpPr>
        <p:spPr>
          <a:xfrm>
            <a:off x="6593248" y="5103933"/>
            <a:ext cx="1928007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9613E35-C163-48CA-BC89-C813AFDC3125}"/>
              </a:ext>
            </a:extLst>
          </p:cNvPr>
          <p:cNvSpPr txBox="1"/>
          <p:nvPr/>
        </p:nvSpPr>
        <p:spPr>
          <a:xfrm>
            <a:off x="6427824" y="5454286"/>
            <a:ext cx="2119744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Eletrocardiograma estático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C59AFA6-7D73-40B3-A528-0B7F0E47C491}"/>
              </a:ext>
            </a:extLst>
          </p:cNvPr>
          <p:cNvCxnSpPr/>
          <p:nvPr/>
        </p:nvCxnSpPr>
        <p:spPr>
          <a:xfrm>
            <a:off x="9351106" y="91464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CF97556-0769-44D1-A78C-47041076083C}"/>
              </a:ext>
            </a:extLst>
          </p:cNvPr>
          <p:cNvSpPr txBox="1"/>
          <p:nvPr/>
        </p:nvSpPr>
        <p:spPr>
          <a:xfrm>
            <a:off x="9283528" y="1010822"/>
            <a:ext cx="340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 err="1">
                <a:solidFill>
                  <a:schemeClr val="accent1"/>
                </a:solidFill>
                <a:cs typeface="+mn-ea"/>
                <a:sym typeface="+mn-lt"/>
              </a:rPr>
              <a:t>Inspeção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 por </a:t>
            </a:r>
            <a:r>
              <a:rPr lang="en-US" altLang="zh-CN" b="1" dirty="0" err="1">
                <a:solidFill>
                  <a:schemeClr val="accent1"/>
                </a:solidFill>
                <a:cs typeface="+mn-ea"/>
                <a:sym typeface="+mn-lt"/>
              </a:rPr>
              <a:t>raios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 X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2D40D85-E345-4E04-9FBE-1886A9943D52}"/>
              </a:ext>
            </a:extLst>
          </p:cNvPr>
          <p:cNvCxnSpPr/>
          <p:nvPr/>
        </p:nvCxnSpPr>
        <p:spPr>
          <a:xfrm>
            <a:off x="9351105" y="1515641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2847367-EF25-48F4-94D1-21FBFCC27DE5}"/>
              </a:ext>
            </a:extLst>
          </p:cNvPr>
          <p:cNvSpPr txBox="1"/>
          <p:nvPr/>
        </p:nvSpPr>
        <p:spPr>
          <a:xfrm>
            <a:off x="8984588" y="1476332"/>
            <a:ext cx="3260853" cy="563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Filme no peito (posição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Costela (positiva, oblíqua)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Clavícula (posição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Vértebras cervicais, vértebras torácicas, vértebras lombares, </a:t>
            </a:r>
            <a:r>
              <a:rPr lang="pt-PT" sz="1000" dirty="0"/>
              <a:t>vértebra </a:t>
            </a:r>
            <a:r>
              <a:rPr lang="pt-PT" altLang="zh-CN" sz="1000" dirty="0"/>
              <a:t>sacral</a:t>
            </a:r>
            <a:endParaRPr lang="pt-PT" altLang="zh-CN" sz="1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ombro (posição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bloqueio torácico (posição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Úmero (positivo,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Antebraço (positivo,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cotovelo (posição lateral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punho (posição lateral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Mão, falange (positiva,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Pelve (posição positiva)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Fêmur (positivo,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joelho (positivo,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Tíbia, úmero (positivo,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Articulação do tornozelo (positiva, posição lateral)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Pé, dedo do pé (posição positiva, oblíqua)</a:t>
            </a:r>
            <a:endParaRPr lang="zh-CN" altLang="en-US" sz="1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5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225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22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72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675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175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8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8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3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8925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925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425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675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175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225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72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675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175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72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225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8175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675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20" grpId="0"/>
      <p:bldP spid="22" grpId="0"/>
      <p:bldP spid="29" grpId="0"/>
      <p:bldP spid="31" grpId="0"/>
      <p:bldP spid="36" grpId="0"/>
      <p:bldP spid="38" grpId="0"/>
      <p:bldP spid="40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8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64508" y="6187766"/>
            <a:ext cx="7316386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espectroscopia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148A71C-F1E6-4A83-B848-D48AF3636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8" y="700475"/>
            <a:ext cx="7316387" cy="54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7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19792" y="6035219"/>
            <a:ext cx="7177212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físico-químico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141D49-7E02-4748-8E5D-1FBC637F1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92" y="652309"/>
            <a:ext cx="7177213" cy="53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079AF674-D6FD-4CA9-B7D0-A7BC9AC3E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7" y="681945"/>
            <a:ext cx="7084393" cy="531543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8B38538-75E9-4F99-9111-6989D76CBE81}"/>
              </a:ext>
            </a:extLst>
          </p:cNvPr>
          <p:cNvSpPr/>
          <p:nvPr/>
        </p:nvSpPr>
        <p:spPr>
          <a:xfrm>
            <a:off x="2684477" y="5997377"/>
            <a:ext cx="7084393" cy="4958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microbiologia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2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5035" y="912603"/>
            <a:ext cx="2326741" cy="27889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18256" y="1907199"/>
            <a:ext cx="275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sz="3600" dirty="0">
                <a:solidFill>
                  <a:schemeClr val="bg1"/>
                </a:solidFill>
                <a:cs typeface="+mn-ea"/>
                <a:sym typeface="+mn-lt"/>
              </a:rPr>
              <a:t>Conteúdos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4249" y="48204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altLang="zh-CN" sz="2400" dirty="0">
                <a:solidFill>
                  <a:schemeClr val="bg1"/>
                </a:solidFill>
                <a:cs typeface="+mn-ea"/>
                <a:sym typeface="+mn-lt"/>
              </a:rPr>
              <a:t>Sobre nós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2285" y="51917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85344" y="4854838"/>
            <a:ext cx="300184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altLang="zh-CN" sz="2000" dirty="0">
                <a:solidFill>
                  <a:schemeClr val="bg1"/>
                </a:solidFill>
                <a:cs typeface="+mn-ea"/>
                <a:sym typeface="+mn-lt"/>
              </a:rPr>
              <a:t>Produtos &amp; Serviços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05297" y="5191792"/>
            <a:ext cx="26830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PRODUCT&amp;SERVICES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64028" y="4863556"/>
            <a:ext cx="500297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altLang="zh-CN" sz="2000" dirty="0">
                <a:solidFill>
                  <a:schemeClr val="bg1"/>
                </a:solidFill>
                <a:cs typeface="+mn-ea"/>
                <a:sym typeface="+mn-lt"/>
              </a:rPr>
              <a:t>CAPACIDADE DE LABORATÓRIO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73498" y="5181636"/>
            <a:ext cx="255845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LABORATORY CAPABILITY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18256" y="2449297"/>
            <a:ext cx="3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18256" y="2873745"/>
            <a:ext cx="327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CCIC MACAU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3665892" y="4384499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8478988" y="4399023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>
            <a:off x="6012593" y="4384499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8" grpId="0"/>
      <p:bldP spid="31" grpId="0"/>
      <p:bldP spid="37" grpId="0"/>
      <p:bldP spid="38" grpId="0"/>
      <p:bldP spid="39" grpId="0"/>
      <p:bldP spid="25" grpId="0"/>
      <p:bldP spid="32" grpId="0"/>
      <p:bldP spid="35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83086" y="6090408"/>
            <a:ext cx="7660540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pré-tratamento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E2A1E735-952B-4B9E-BE6E-111E80CC5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6" y="814943"/>
            <a:ext cx="7663180" cy="52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8F10AF3-FC24-44C1-8C45-584A5ECE8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79" y="773999"/>
            <a:ext cx="7019971" cy="526497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94478" y="6038976"/>
            <a:ext cx="7019971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quarentena de animais e plantas</a:t>
            </a:r>
            <a:endParaRPr lang="zh-CN" altLang="en-US" sz="1600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7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98246" y="6111292"/>
            <a:ext cx="7157865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Cromatografia e Espectrometria de Massa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D73B97-F689-4B68-9ABA-14A4DFACF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46" y="746708"/>
            <a:ext cx="7157865" cy="53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F529B0F-1108-42BB-A0DD-AA0766145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77" y="690109"/>
            <a:ext cx="7663960" cy="516626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71276" y="5856373"/>
            <a:ext cx="7663959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Laboratório de Cromatografia e Espectrometria de Massa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4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7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77991" y="6199464"/>
            <a:ext cx="6991844" cy="4317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 err="1">
                <a:solidFill>
                  <a:schemeClr val="bg1"/>
                </a:solidFill>
                <a:ea typeface="宋体" charset="-122"/>
              </a:rPr>
              <a:t>Cromatógrafo</a:t>
            </a:r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 a gás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(GC)</a:t>
            </a:r>
          </a:p>
        </p:txBody>
      </p:sp>
      <p:pic>
        <p:nvPicPr>
          <p:cNvPr id="12" name="图片 29" descr="IMG_6220.JPG">
            <a:extLst>
              <a:ext uri="{FF2B5EF4-FFF2-40B4-BE49-F238E27FC236}">
                <a16:creationId xmlns:a16="http://schemas.microsoft.com/office/drawing/2014/main" id="{804367AE-D8AB-4DE6-88F1-638E5270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7991" y="807516"/>
            <a:ext cx="6991844" cy="539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6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7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48917" y="6216728"/>
            <a:ext cx="7213672" cy="4623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Espectrômetro de massa em tandem para cromatografia líquida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</a:t>
            </a:r>
            <a:r>
              <a:rPr lang="en-US" altLang="zh-CN" sz="1600" b="1" dirty="0" smtClean="0">
                <a:solidFill>
                  <a:schemeClr val="bg1"/>
                </a:solidFill>
                <a:ea typeface="宋体" charset="-122"/>
              </a:rPr>
              <a:t>UPLC/MS/MS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)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3" name="图片 30" descr="IMG_6221.JPG">
            <a:extLst>
              <a:ext uri="{FF2B5EF4-FFF2-40B4-BE49-F238E27FC236}">
                <a16:creationId xmlns:a16="http://schemas.microsoft.com/office/drawing/2014/main" id="{80917EB4-355E-4EAA-9790-0FD882DD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8917" y="804578"/>
            <a:ext cx="7213672" cy="54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pic>
        <p:nvPicPr>
          <p:cNvPr id="39" name="图片 31" descr="IMG_6222.JPG">
            <a:extLst>
              <a:ext uri="{FF2B5EF4-FFF2-40B4-BE49-F238E27FC236}">
                <a16:creationId xmlns:a16="http://schemas.microsoft.com/office/drawing/2014/main" id="{BA65D1C0-99AD-463E-A01B-23A307F8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640" y="647399"/>
            <a:ext cx="7269802" cy="54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78639" y="6098796"/>
            <a:ext cx="7269801" cy="4298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 err="1">
                <a:solidFill>
                  <a:schemeClr val="bg1"/>
                </a:solidFill>
                <a:latin typeface="+mn-ea"/>
              </a:rPr>
              <a:t>Cromatógrafo</a:t>
            </a:r>
            <a:r>
              <a:rPr lang="pt-PT" altLang="zh-CN" sz="1600" b="1" dirty="0">
                <a:solidFill>
                  <a:schemeClr val="bg1"/>
                </a:solidFill>
                <a:latin typeface="+mn-ea"/>
              </a:rPr>
              <a:t> líquido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</a:rPr>
              <a:t>LC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)</a:t>
            </a:r>
            <a:endParaRPr lang="zh-CN" altLang="en-US" sz="1600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000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0174F58-521F-4D81-9409-8FC56DD57374}"/>
              </a:ext>
            </a:extLst>
          </p:cNvPr>
          <p:cNvSpPr/>
          <p:nvPr/>
        </p:nvSpPr>
        <p:spPr>
          <a:xfrm>
            <a:off x="2656848" y="6180146"/>
            <a:ext cx="7242161" cy="4958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Espectrofotômetro de absorção atômica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(AA)</a:t>
            </a:r>
          </a:p>
        </p:txBody>
      </p:sp>
      <p:pic>
        <p:nvPicPr>
          <p:cNvPr id="10" name="图片 25" descr="IMG_6216.JPG">
            <a:extLst>
              <a:ext uri="{FF2B5EF4-FFF2-40B4-BE49-F238E27FC236}">
                <a16:creationId xmlns:a16="http://schemas.microsoft.com/office/drawing/2014/main" id="{F6A23316-56C5-424A-AB71-0C90B5D1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6848" y="746620"/>
            <a:ext cx="7242161" cy="54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5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pic>
        <p:nvPicPr>
          <p:cNvPr id="12" name="图片 26" descr="IMG_6217.JPG">
            <a:extLst>
              <a:ext uri="{FF2B5EF4-FFF2-40B4-BE49-F238E27FC236}">
                <a16:creationId xmlns:a16="http://schemas.microsoft.com/office/drawing/2014/main" id="{06B1D25C-20C7-4907-B450-7A9C5651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309" y="701719"/>
            <a:ext cx="7275297" cy="54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8B38538-75E9-4F99-9111-6989D76CBE81}"/>
              </a:ext>
            </a:extLst>
          </p:cNvPr>
          <p:cNvSpPr/>
          <p:nvPr/>
        </p:nvSpPr>
        <p:spPr>
          <a:xfrm>
            <a:off x="2659309" y="6156279"/>
            <a:ext cx="7275297" cy="4963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Espectrofotômetro de fluorescência atômica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(AFS)</a:t>
            </a:r>
          </a:p>
        </p:txBody>
      </p:sp>
    </p:spTree>
    <p:extLst>
      <p:ext uri="{BB962C8B-B14F-4D97-AF65-F5344CB8AC3E}">
        <p14:creationId xmlns:p14="http://schemas.microsoft.com/office/powerpoint/2010/main" val="21460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7EE3892-2E30-4924-BD66-24E784429179}"/>
              </a:ext>
            </a:extLst>
          </p:cNvPr>
          <p:cNvSpPr/>
          <p:nvPr/>
        </p:nvSpPr>
        <p:spPr>
          <a:xfrm>
            <a:off x="2674773" y="5975728"/>
            <a:ext cx="6964178" cy="491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Espectrômetro de massa de plasma indutivamente acoplado</a:t>
            </a:r>
          </a:p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(ICP / MS)</a:t>
            </a:r>
            <a:endParaRPr lang="en-US" altLang="zh-CN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3" name="图片 27" descr="IMG_6218.JPG">
            <a:extLst>
              <a:ext uri="{FF2B5EF4-FFF2-40B4-BE49-F238E27FC236}">
                <a16:creationId xmlns:a16="http://schemas.microsoft.com/office/drawing/2014/main" id="{48216717-E15F-41E2-A9BA-3072A8F6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773" y="750763"/>
            <a:ext cx="6964178" cy="52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0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97784" y="3549089"/>
            <a:ext cx="1800000" cy="757130"/>
          </a:xfrm>
        </p:spPr>
        <p:txBody>
          <a:bodyPr/>
          <a:lstStyle/>
          <a:p>
            <a:r>
              <a:rPr lang="pt-PT" altLang="zh-CN" dirty="0"/>
              <a:t>Perfil da empresa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7833293" y="3382890"/>
            <a:ext cx="3491931" cy="1089529"/>
          </a:xfrm>
        </p:spPr>
        <p:txBody>
          <a:bodyPr/>
          <a:lstStyle/>
          <a:p>
            <a:r>
              <a:rPr lang="pt-PT" altLang="zh-CN" dirty="0"/>
              <a:t>Estrutura da empresa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altLang="zh-CN" dirty="0">
                <a:cs typeface="+mn-ea"/>
                <a:sym typeface="+mn-lt"/>
              </a:rPr>
              <a:t>Sobre nós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ABOUT US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985" y="51558"/>
            <a:ext cx="1420582" cy="523220"/>
          </a:xfrm>
        </p:spPr>
        <p:txBody>
          <a:bodyPr/>
          <a:lstStyle/>
          <a:p>
            <a:r>
              <a:rPr lang="pt-PT" altLang="zh-CN" dirty="0"/>
              <a:t>Análise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0174F58-521F-4D81-9409-8FC56DD57374}"/>
              </a:ext>
            </a:extLst>
          </p:cNvPr>
          <p:cNvSpPr/>
          <p:nvPr/>
        </p:nvSpPr>
        <p:spPr>
          <a:xfrm>
            <a:off x="2676089" y="6132306"/>
            <a:ext cx="7210080" cy="4672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/>
            <a:r>
              <a:rPr lang="pt-PT" altLang="zh-CN" sz="1600" b="1" dirty="0">
                <a:solidFill>
                  <a:schemeClr val="bg1"/>
                </a:solidFill>
                <a:ea typeface="宋体" charset="-122"/>
              </a:rPr>
              <a:t>Espectrômetro de massa para cromatografia em fase gasosa 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(</a:t>
            </a:r>
            <a:r>
              <a:rPr lang="en-US" altLang="zh-CN" sz="1600" b="1" dirty="0" smtClean="0">
                <a:solidFill>
                  <a:schemeClr val="bg1"/>
                </a:solidFill>
                <a:ea typeface="宋体" charset="-122"/>
              </a:rPr>
              <a:t>GC/MS</a:t>
            </a:r>
            <a:r>
              <a:rPr lang="en-US" altLang="zh-CN" sz="1600" b="1" dirty="0">
                <a:solidFill>
                  <a:schemeClr val="bg1"/>
                </a:solidFill>
                <a:ea typeface="宋体" charset="-122"/>
              </a:rPr>
              <a:t>)</a:t>
            </a:r>
            <a:endParaRPr lang="zh-CN" altLang="en-US" sz="16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44" name="图片 28" descr="IMG_6219.JPG">
            <a:extLst>
              <a:ext uri="{FF2B5EF4-FFF2-40B4-BE49-F238E27FC236}">
                <a16:creationId xmlns:a16="http://schemas.microsoft.com/office/drawing/2014/main" id="{33081705-1E71-45AF-82ED-F7882773C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089" y="725693"/>
            <a:ext cx="7210081" cy="54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410" y="-76456"/>
            <a:ext cx="1988493" cy="830997"/>
          </a:xfrm>
        </p:spPr>
        <p:txBody>
          <a:bodyPr/>
          <a:lstStyle/>
          <a:p>
            <a:r>
              <a:rPr lang="pt-PT" altLang="zh-CN" sz="2400" dirty="0"/>
              <a:t>Capacidade </a:t>
            </a:r>
            <a:br>
              <a:rPr lang="pt-PT" altLang="zh-CN" sz="2400" dirty="0"/>
            </a:br>
            <a:r>
              <a:rPr lang="pt-PT" altLang="zh-CN" sz="2400" dirty="0"/>
              <a:t>Analítica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48356" y="728541"/>
            <a:ext cx="2502478" cy="87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708" y="832471"/>
            <a:ext cx="323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de alimentos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48356" y="1267854"/>
            <a:ext cx="2502477" cy="30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955" y="1368580"/>
            <a:ext cx="3178682" cy="298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Teste de qualidade de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Detecção de resíduos de pesticidas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Análise de metais pesados e oligoelementos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Teste de aditivos alimentares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Detecção de nutrientes alimentares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Teste microbiológico de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Teste de ingredientes nos rótulos dos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Teste de contaminação radioativa de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</a:rPr>
              <a:t>Identificação de ADN contendo tecidos de animais</a:t>
            </a:r>
            <a:endParaRPr lang="en-US" altLang="zh-CN" sz="10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52616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8978" y="4366515"/>
            <a:ext cx="25056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125" y="4459614"/>
            <a:ext cx="32781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de materiais em </a:t>
            </a:r>
            <a:endParaRPr lang="pt-PT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r>
              <a:rPr lang="pt-PT" altLang="zh-CN" sz="1600" b="1" dirty="0" smtClean="0">
                <a:solidFill>
                  <a:schemeClr val="accent1"/>
                </a:solidFill>
                <a:cs typeface="+mn-ea"/>
                <a:sym typeface="+mn-lt"/>
              </a:rPr>
              <a:t>contato </a:t>
            </a: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com alimentos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8978" y="5132459"/>
            <a:ext cx="250565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0410" y="5099541"/>
            <a:ext cx="3111323" cy="175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Vidro, produtos de alumínio, recipientes para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Papel cru para embalagens de alimentos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Produtos de bambu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Produtos de madeira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Produto moldado com melamina-formaldeído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075927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429548" y="784286"/>
            <a:ext cx="2050845" cy="123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250488" y="858569"/>
            <a:ext cx="273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cosmético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426325" y="1233256"/>
            <a:ext cx="2054068" cy="221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244360" y="1264123"/>
            <a:ext cx="3023787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Ensaios de substâncias tóxicas e perigosas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Análise de metais pesados e oligoelementos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Testes microbiológicos, etc.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contaminação radioativa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999238" y="917972"/>
            <a:ext cx="0" cy="4918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9548" y="2556228"/>
            <a:ext cx="2106637" cy="52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277363" y="2578504"/>
            <a:ext cx="27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de produtos químicos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402519" y="3163280"/>
            <a:ext cx="2133666" cy="43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279033" y="3200304"/>
            <a:ext cx="3002381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Inspeção da qualidade do produto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Análise de metais pesados e oligoelementos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Ensaios de substâncias tóxicas e perigosas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microbiana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9C3C0F9-F91C-472F-8517-1D7179CEE9DF}"/>
              </a:ext>
            </a:extLst>
          </p:cNvPr>
          <p:cNvCxnSpPr/>
          <p:nvPr/>
        </p:nvCxnSpPr>
        <p:spPr>
          <a:xfrm flipV="1">
            <a:off x="3402519" y="4419612"/>
            <a:ext cx="2077874" cy="8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CF45188A-E4B9-484F-872E-2F672AF29F3F}"/>
              </a:ext>
            </a:extLst>
          </p:cNvPr>
          <p:cNvSpPr txBox="1"/>
          <p:nvPr/>
        </p:nvSpPr>
        <p:spPr>
          <a:xfrm>
            <a:off x="3284278" y="4495308"/>
            <a:ext cx="274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Ensaios têxteis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52DCCF-947D-4EEE-BD02-14EDBB38CED2}"/>
              </a:ext>
            </a:extLst>
          </p:cNvPr>
          <p:cNvCxnSpPr/>
          <p:nvPr/>
        </p:nvCxnSpPr>
        <p:spPr>
          <a:xfrm>
            <a:off x="3409972" y="4909558"/>
            <a:ext cx="2089566" cy="43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F9613E35-C163-48CA-BC89-C813AFDC3125}"/>
              </a:ext>
            </a:extLst>
          </p:cNvPr>
          <p:cNvSpPr txBox="1"/>
          <p:nvPr/>
        </p:nvSpPr>
        <p:spPr>
          <a:xfrm>
            <a:off x="3277363" y="4974905"/>
            <a:ext cx="3061347" cy="183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Inspeção da qualidade do produto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Análise de metais pesados e oligoelementos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Teste de corantes azóicos banidos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conteúdo de formaldeído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Ensaios de substâncias tóxicas e perigosas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conteúdo de fibra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C59AFA6-7D73-40B3-A528-0B7F0E47C491}"/>
              </a:ext>
            </a:extLst>
          </p:cNvPr>
          <p:cNvCxnSpPr/>
          <p:nvPr/>
        </p:nvCxnSpPr>
        <p:spPr>
          <a:xfrm>
            <a:off x="6427211" y="737333"/>
            <a:ext cx="20538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9CF97556-0769-44D1-A78C-47041076083C}"/>
              </a:ext>
            </a:extLst>
          </p:cNvPr>
          <p:cNvSpPr txBox="1"/>
          <p:nvPr/>
        </p:nvSpPr>
        <p:spPr>
          <a:xfrm>
            <a:off x="6361364" y="845568"/>
            <a:ext cx="343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de brinquedos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2D40D85-E345-4E04-9FBE-1886A9943D52}"/>
              </a:ext>
            </a:extLst>
          </p:cNvPr>
          <p:cNvCxnSpPr/>
          <p:nvPr/>
        </p:nvCxnSpPr>
        <p:spPr>
          <a:xfrm>
            <a:off x="6441106" y="1267854"/>
            <a:ext cx="2040002" cy="109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2847367-EF25-48F4-94D1-21FBFCC27DE5}"/>
              </a:ext>
            </a:extLst>
          </p:cNvPr>
          <p:cNvSpPr txBox="1"/>
          <p:nvPr/>
        </p:nvSpPr>
        <p:spPr>
          <a:xfrm>
            <a:off x="6385967" y="1469817"/>
            <a:ext cx="2119744" cy="95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ftalato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metais pesados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Teste de desempenho físico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A2D600E-F8F9-45EE-95CC-A77D7D17B361}"/>
              </a:ext>
            </a:extLst>
          </p:cNvPr>
          <p:cNvCxnSpPr/>
          <p:nvPr/>
        </p:nvCxnSpPr>
        <p:spPr>
          <a:xfrm>
            <a:off x="6427211" y="2641292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CA518F3-1F4F-429B-A627-1431C5A32FE7}"/>
              </a:ext>
            </a:extLst>
          </p:cNvPr>
          <p:cNvSpPr txBox="1"/>
          <p:nvPr/>
        </p:nvSpPr>
        <p:spPr>
          <a:xfrm>
            <a:off x="6306016" y="2765594"/>
            <a:ext cx="339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petroquímico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2DD4ADE-8D9C-4614-B791-BF00C238A81F}"/>
              </a:ext>
            </a:extLst>
          </p:cNvPr>
          <p:cNvCxnSpPr/>
          <p:nvPr/>
        </p:nvCxnSpPr>
        <p:spPr>
          <a:xfrm>
            <a:off x="6427211" y="3228450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6F5D8D9A-6068-4955-BCD2-FD1956DBBCF7}"/>
              </a:ext>
            </a:extLst>
          </p:cNvPr>
          <p:cNvSpPr txBox="1"/>
          <p:nvPr/>
        </p:nvSpPr>
        <p:spPr>
          <a:xfrm>
            <a:off x="6361364" y="3271560"/>
            <a:ext cx="2119744" cy="175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Indicadores físicos e químicos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valor calorífico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elemento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conteúdo orgânico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número de octano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CFA6D764-6698-4D76-8D46-B490CF8BD737}"/>
              </a:ext>
            </a:extLst>
          </p:cNvPr>
          <p:cNvCxnSpPr/>
          <p:nvPr/>
        </p:nvCxnSpPr>
        <p:spPr>
          <a:xfrm>
            <a:off x="9373831" y="746864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0EBAFFD-CC9D-4704-8BAB-3C142DAA62A7}"/>
              </a:ext>
            </a:extLst>
          </p:cNvPr>
          <p:cNvSpPr txBox="1"/>
          <p:nvPr/>
        </p:nvSpPr>
        <p:spPr>
          <a:xfrm>
            <a:off x="9249141" y="796658"/>
            <a:ext cx="294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 de qualidade da água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A309B07-A3FB-49AE-961C-55340586F303}"/>
              </a:ext>
            </a:extLst>
          </p:cNvPr>
          <p:cNvCxnSpPr/>
          <p:nvPr/>
        </p:nvCxnSpPr>
        <p:spPr>
          <a:xfrm>
            <a:off x="9373831" y="1440616"/>
            <a:ext cx="19950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A5EBACE3-7350-467F-872F-7D358F77C064}"/>
              </a:ext>
            </a:extLst>
          </p:cNvPr>
          <p:cNvSpPr txBox="1"/>
          <p:nvPr/>
        </p:nvSpPr>
        <p:spPr>
          <a:xfrm>
            <a:off x="9249141" y="1469817"/>
            <a:ext cx="2773879" cy="245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Traços sensoriais e indicadores físicos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Índice não metálico inorgânico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Indicador de metal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Indicador abrangente orgânico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Índice de pesticidas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Índice desinfetante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Indicador microbiano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contaminação radioativa</a:t>
            </a:r>
            <a:endParaRPr lang="zh-CN" altLang="en-US" sz="1000" dirty="0"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D0077DC-F93A-46F4-AAAD-07ADE92D1E1D}"/>
              </a:ext>
            </a:extLst>
          </p:cNvPr>
          <p:cNvCxnSpPr/>
          <p:nvPr/>
        </p:nvCxnSpPr>
        <p:spPr>
          <a:xfrm>
            <a:off x="9364966" y="3949171"/>
            <a:ext cx="2350828" cy="133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58D37356-0BA2-49B0-A9E2-9BED6BE95769}"/>
              </a:ext>
            </a:extLst>
          </p:cNvPr>
          <p:cNvSpPr txBox="1"/>
          <p:nvPr/>
        </p:nvSpPr>
        <p:spPr>
          <a:xfrm>
            <a:off x="9225246" y="3997725"/>
            <a:ext cx="321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Testes de amostras ambientais e relatório de avaliação ambiental</a:t>
            </a:r>
            <a:endParaRPr lang="en-US" altLang="zh-CN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F1E1ED1-82C8-41A4-80DD-60767BB0B017}"/>
              </a:ext>
            </a:extLst>
          </p:cNvPr>
          <p:cNvCxnSpPr/>
          <p:nvPr/>
        </p:nvCxnSpPr>
        <p:spPr>
          <a:xfrm>
            <a:off x="9369778" y="4820356"/>
            <a:ext cx="2346016" cy="83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B059A974-EE5E-411A-B7A6-1FADEE01B887}"/>
              </a:ext>
            </a:extLst>
          </p:cNvPr>
          <p:cNvSpPr txBox="1"/>
          <p:nvPr/>
        </p:nvSpPr>
        <p:spPr>
          <a:xfrm>
            <a:off x="9204741" y="4803489"/>
            <a:ext cx="3571505" cy="206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águas residuais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gases de escape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substâncias tóxicas e perigosas em resíduos sólidos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contaminação radioativa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Detecção de ruído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PT" altLang="zh-CN" sz="1000" dirty="0">
                <a:cs typeface="+mn-ea"/>
                <a:sym typeface="+mn-lt"/>
              </a:rPr>
              <a:t>Relatório de avaliação ambiental</a:t>
            </a:r>
            <a:endParaRPr lang="zh-CN" altLang="en-US" sz="1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77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3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3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8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25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25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81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1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175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67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44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9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6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1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0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25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795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84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4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9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575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1075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34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39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8975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9475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435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48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20" grpId="0"/>
      <p:bldP spid="22" grpId="0"/>
      <p:bldP spid="29" grpId="0"/>
      <p:bldP spid="31" grpId="0"/>
      <p:bldP spid="36" grpId="0"/>
      <p:bldP spid="38" grpId="0"/>
      <p:bldP spid="40" grpId="0"/>
      <p:bldP spid="42" grpId="0"/>
      <p:bldP spid="33" grpId="0"/>
      <p:bldP spid="43" grpId="0"/>
      <p:bldP spid="45" grpId="0"/>
      <p:bldP spid="47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927" y="113112"/>
            <a:ext cx="2311210" cy="400110"/>
          </a:xfrm>
        </p:spPr>
        <p:txBody>
          <a:bodyPr/>
          <a:lstStyle/>
          <a:p>
            <a:r>
              <a:rPr lang="pt-PT" altLang="zh-CN" sz="2000" dirty="0"/>
              <a:t>Perfil da empresa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0" y="442244"/>
            <a:ext cx="7129644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pt-PT" altLang="zh-CN" sz="2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pt-PT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Grupo </a:t>
            </a:r>
            <a:r>
              <a:rPr lang="pt-PT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Chinês de Certificação e Inspeção, Macau Co., LTD</a:t>
            </a:r>
          </a:p>
          <a:p>
            <a:pPr>
              <a:lnSpc>
                <a:spcPct val="125000"/>
              </a:lnSpc>
            </a:pPr>
            <a:r>
              <a:rPr lang="pt-PT" altLang="zh-CN" dirty="0"/>
              <a:t>       </a:t>
            </a:r>
            <a:r>
              <a:rPr lang="pt-PT" altLang="zh-CN" sz="1600" dirty="0"/>
              <a:t>Aprovada pelo Gabinete de Assuntos de Hong Kong e Macau do Conselho de Estado, diretamente sob a administração da Comissão Nacional de Administração de Certificação e Acreditação, o único órgão autorizado pela antiga Administração Estatal de Supervisão, Inspeção e Quarentena da Qualidade, a realizar operações de inspeção e quarentena em Macau. É uma empresa abrangente de inspeção e certificação, com "serviços de inspeção e certificação, testes de certificação, gerenciamento de saúde e consultoria" como os seus principais negócios.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7010400" y="513222"/>
            <a:ext cx="51816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       </a:t>
            </a:r>
            <a:endParaRPr lang="en-US" altLang="zh-CN" dirty="0" smtClean="0"/>
          </a:p>
          <a:p>
            <a:pPr>
              <a:lnSpc>
                <a:spcPct val="125000"/>
              </a:lnSpc>
            </a:pPr>
            <a:r>
              <a:rPr lang="pt-PT" altLang="zh-CN" sz="1600" dirty="0" smtClean="0"/>
              <a:t>       Com </a:t>
            </a:r>
            <a:r>
              <a:rPr lang="pt-PT" altLang="zh-CN" sz="1600" dirty="0"/>
              <a:t>sede no 4 andar do Centro Comercial Guanghui, Song Yusheng Praça, Novo Porto de Macau. Agora possui as seguintes empresas:</a:t>
            </a:r>
            <a:r>
              <a:rPr lang="zh-CN" altLang="en-US" sz="1600" b="1" dirty="0"/>
              <a:t>       </a:t>
            </a:r>
            <a:endParaRPr lang="pt-PT" altLang="zh-CN" sz="1600" b="1" dirty="0"/>
          </a:p>
          <a:p>
            <a:pPr>
              <a:lnSpc>
                <a:spcPct val="125000"/>
              </a:lnSpc>
            </a:pPr>
            <a:r>
              <a:rPr lang="pt-PT" altLang="zh-CN" b="1" dirty="0">
                <a:solidFill>
                  <a:srgbClr val="FF0000"/>
                </a:solidFill>
              </a:rPr>
              <a:t> </a:t>
            </a:r>
            <a:r>
              <a:rPr lang="pt-PT" altLang="zh-CN" b="1" dirty="0" smtClean="0">
                <a:solidFill>
                  <a:srgbClr val="FF0000"/>
                </a:solidFill>
              </a:rPr>
              <a:t>    </a:t>
            </a:r>
            <a:r>
              <a:rPr lang="pt-PT" altLang="zh-CN" sz="1600" b="1" dirty="0" smtClean="0"/>
              <a:t>Companhia </a:t>
            </a:r>
            <a:r>
              <a:rPr lang="pt-PT" altLang="zh-CN" sz="1600" b="1" dirty="0"/>
              <a:t>Limitada de Inspeção e Análise </a:t>
            </a:r>
            <a:r>
              <a:rPr lang="pt-PT" altLang="zh-CN" sz="1600" b="1" dirty="0" smtClean="0"/>
              <a:t> </a:t>
            </a:r>
          </a:p>
          <a:p>
            <a:pPr>
              <a:lnSpc>
                <a:spcPct val="125000"/>
              </a:lnSpc>
            </a:pPr>
            <a:r>
              <a:rPr lang="pt-PT" altLang="zh-CN" sz="1600" b="1" dirty="0"/>
              <a:t> </a:t>
            </a:r>
            <a:r>
              <a:rPr lang="pt-PT" altLang="zh-CN" sz="1600" b="1" dirty="0" smtClean="0"/>
              <a:t>     do </a:t>
            </a:r>
            <a:r>
              <a:rPr lang="pt-PT" altLang="zh-CN" sz="1600" b="1" dirty="0"/>
              <a:t>CCIC</a:t>
            </a:r>
            <a:r>
              <a:rPr lang="zh-CN" altLang="en-US" sz="1600" b="1" dirty="0"/>
              <a:t>（</a:t>
            </a:r>
            <a:r>
              <a:rPr lang="pt-PT" altLang="zh-CN" sz="1600" b="1" dirty="0"/>
              <a:t>M</a:t>
            </a:r>
            <a:r>
              <a:rPr lang="en-US" altLang="zh-CN" sz="1600" b="1" dirty="0"/>
              <a:t>a</a:t>
            </a:r>
            <a:r>
              <a:rPr lang="pt-PT" altLang="zh-CN" sz="1600" b="1" dirty="0"/>
              <a:t>cau</a:t>
            </a:r>
            <a:r>
              <a:rPr lang="zh-CN" altLang="en-US" sz="1600" b="1" dirty="0" smtClean="0"/>
              <a:t>）</a:t>
            </a:r>
            <a:r>
              <a:rPr lang="en-US" altLang="zh-CN" sz="1600" b="1" dirty="0" smtClean="0"/>
              <a:t>,</a:t>
            </a:r>
            <a:endParaRPr lang="pt-PT" altLang="zh-CN" sz="1600" b="1" dirty="0"/>
          </a:p>
          <a:p>
            <a:pPr>
              <a:lnSpc>
                <a:spcPct val="125000"/>
              </a:lnSpc>
            </a:pPr>
            <a:r>
              <a:rPr lang="pt-PT" altLang="zh-CN" sz="1600" b="1" dirty="0"/>
              <a:t> </a:t>
            </a:r>
            <a:r>
              <a:rPr lang="pt-PT" altLang="zh-CN" sz="1600" b="1" dirty="0" smtClean="0"/>
              <a:t>     Companhia </a:t>
            </a:r>
            <a:r>
              <a:rPr lang="pt-PT" altLang="zh-CN" sz="1600" b="1" dirty="0"/>
              <a:t>Limitada de Testes Higiênicos de </a:t>
            </a:r>
            <a:endParaRPr lang="pt-PT" altLang="zh-CN" sz="1600" b="1" dirty="0" smtClean="0"/>
          </a:p>
          <a:p>
            <a:pPr>
              <a:lnSpc>
                <a:spcPct val="125000"/>
              </a:lnSpc>
            </a:pPr>
            <a:r>
              <a:rPr lang="pt-PT" altLang="zh-CN" sz="1600" b="1" dirty="0"/>
              <a:t> </a:t>
            </a:r>
            <a:r>
              <a:rPr lang="pt-PT" altLang="zh-CN" sz="1600" b="1" dirty="0" smtClean="0"/>
              <a:t>     Kuo </a:t>
            </a:r>
            <a:r>
              <a:rPr lang="pt-PT" altLang="zh-CN" sz="1600" b="1" dirty="0"/>
              <a:t>Kim (Macau) ,</a:t>
            </a:r>
          </a:p>
          <a:p>
            <a:pPr>
              <a:lnSpc>
                <a:spcPct val="125000"/>
              </a:lnSpc>
            </a:pPr>
            <a:r>
              <a:rPr lang="pt-PT" altLang="zh-CN" sz="1600" b="1" dirty="0" smtClean="0"/>
              <a:t>      Companhia </a:t>
            </a:r>
            <a:r>
              <a:rPr lang="pt-PT" altLang="zh-CN" sz="1600" b="1" dirty="0"/>
              <a:t>Limitada de Consultoria em </a:t>
            </a:r>
            <a:endParaRPr lang="pt-PT" altLang="zh-CN" sz="1600" b="1" dirty="0" smtClean="0"/>
          </a:p>
          <a:p>
            <a:pPr>
              <a:lnSpc>
                <a:spcPct val="125000"/>
              </a:lnSpc>
            </a:pPr>
            <a:r>
              <a:rPr lang="pt-PT" altLang="zh-CN" sz="1600" b="1" dirty="0"/>
              <a:t> </a:t>
            </a:r>
            <a:r>
              <a:rPr lang="pt-PT" altLang="zh-CN" sz="1600" b="1" dirty="0" smtClean="0"/>
              <a:t>     Tecnologia </a:t>
            </a:r>
            <a:r>
              <a:rPr lang="pt-PT" altLang="zh-CN" sz="1600" b="1" dirty="0"/>
              <a:t>da Informação do CCIC </a:t>
            </a:r>
            <a:r>
              <a:rPr lang="pt-PT" altLang="zh-CN" sz="1600" b="1" dirty="0" smtClean="0"/>
              <a:t>Macau,</a:t>
            </a:r>
            <a:endParaRPr lang="pt-PT" altLang="zh-CN" sz="1600" b="1" dirty="0"/>
          </a:p>
          <a:p>
            <a:pPr>
              <a:lnSpc>
                <a:spcPct val="125000"/>
              </a:lnSpc>
            </a:pPr>
            <a:r>
              <a:rPr lang="pt-PT" altLang="zh-CN" sz="1600" b="1" dirty="0" smtClean="0"/>
              <a:t>      Companhia </a:t>
            </a:r>
            <a:r>
              <a:rPr lang="pt-PT" altLang="zh-CN" sz="1600" b="1" dirty="0"/>
              <a:t>Limitada de Indústria de Saúde </a:t>
            </a:r>
            <a:endParaRPr lang="pt-PT" altLang="zh-CN" sz="1600" b="1" dirty="0" smtClean="0"/>
          </a:p>
          <a:p>
            <a:pPr>
              <a:lnSpc>
                <a:spcPct val="125000"/>
              </a:lnSpc>
            </a:pPr>
            <a:r>
              <a:rPr lang="pt-PT" altLang="zh-CN" sz="1600" b="1" dirty="0"/>
              <a:t> </a:t>
            </a:r>
            <a:r>
              <a:rPr lang="pt-PT" altLang="zh-CN" sz="1600" b="1" dirty="0" smtClean="0"/>
              <a:t>     do </a:t>
            </a:r>
            <a:r>
              <a:rPr lang="pt-PT" altLang="zh-CN" sz="1600" b="1" dirty="0"/>
              <a:t>CCIC (Zhuhai</a:t>
            </a:r>
            <a:r>
              <a:rPr lang="pt-PT" altLang="zh-CN" sz="1600" b="1" dirty="0" smtClean="0"/>
              <a:t>).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4626B5-1C5C-45EC-AD5D-15FEA3A23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550"/>
            <a:ext cx="12192000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896" y="-24948"/>
            <a:ext cx="2189766" cy="954107"/>
          </a:xfrm>
        </p:spPr>
        <p:txBody>
          <a:bodyPr/>
          <a:lstStyle/>
          <a:p>
            <a:r>
              <a:rPr lang="pt-PT" altLang="zh-CN" dirty="0"/>
              <a:t>Estrutura </a:t>
            </a:r>
            <a:br>
              <a:rPr lang="pt-PT" altLang="zh-CN" dirty="0"/>
            </a:br>
            <a:r>
              <a:rPr lang="pt-PT" altLang="zh-CN" dirty="0"/>
              <a:t>da empresa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4833427" y="2614439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33427" y="4120112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68488" y="4093487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3658" y="2612210"/>
            <a:ext cx="927208" cy="927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833427" y="2614439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78920" y="2614439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33427" y="4743938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8920" y="4743938"/>
            <a:ext cx="301646" cy="30164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968152" y="1934635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08152" y="1934634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45896" y="1954658"/>
            <a:ext cx="41552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t-PT" altLang="zh-CN" sz="1600" b="1" dirty="0"/>
              <a:t>Empresa de Inspeção e Análise do CCIC (Macau)</a:t>
            </a:r>
          </a:p>
          <a:p>
            <a:pPr>
              <a:spcBef>
                <a:spcPts val="600"/>
              </a:spcBef>
            </a:pPr>
            <a:r>
              <a:rPr lang="pt-PT" altLang="zh-CN" sz="1600" dirty="0"/>
              <a:t>Uma agência independente de testes de terceiros, credenciada pelo Serviço Nacional de Acreditação da China para Avaliação da Conformidade (</a:t>
            </a:r>
            <a:r>
              <a:rPr lang="pt-PT" altLang="zh-CN" sz="1600" dirty="0" err="1"/>
              <a:t>CNAS</a:t>
            </a:r>
            <a:r>
              <a:rPr lang="pt-PT" altLang="zh-CN" sz="1600" dirty="0"/>
              <a:t>).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7229743" y="1934635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29743" y="1934634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66579" y="1913315"/>
            <a:ext cx="51081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t-PT" altLang="zh-CN" sz="1600" b="1" dirty="0"/>
              <a:t>Empresa de Testes Higiênicos de </a:t>
            </a:r>
            <a:r>
              <a:rPr lang="pt-PT" altLang="zh-CN" sz="1600" b="1" dirty="0" smtClean="0"/>
              <a:t>Kuo</a:t>
            </a:r>
            <a:r>
              <a:rPr lang="en-US" altLang="zh-CN" sz="1600" b="1" dirty="0" smtClean="0"/>
              <a:t>k</a:t>
            </a:r>
            <a:r>
              <a:rPr lang="pt-PT" altLang="zh-CN" sz="1600" b="1" dirty="0" smtClean="0"/>
              <a:t> </a:t>
            </a:r>
            <a:r>
              <a:rPr lang="pt-PT" altLang="zh-CN" sz="1600" b="1" dirty="0"/>
              <a:t>Kim (Macau) </a:t>
            </a:r>
          </a:p>
          <a:p>
            <a:pPr>
              <a:spcBef>
                <a:spcPts val="600"/>
              </a:spcBef>
            </a:pPr>
            <a:r>
              <a:rPr lang="pt-PT" altLang="zh-CN" sz="1600" dirty="0"/>
              <a:t>Uma empresa do serviço de assistência médica e de inspeção de saúde gerenciada pelo Grupo Chinês de Inspeção e Certificação, Macau Co</a:t>
            </a:r>
            <a:r>
              <a:rPr lang="pt-PT" altLang="zh-CN" sz="1600" dirty="0" smtClean="0"/>
              <a:t>., Ltd</a:t>
            </a:r>
            <a:r>
              <a:rPr lang="pt-PT" altLang="zh-CN" sz="1600" dirty="0"/>
              <a:t>. A sua criação foi aprovada pela Administração Nacional de Certificação e Acreditação e pelo Grupo de Inspeção e Certificação da China.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968152" y="5162181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008152" y="5755276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229743" y="5181262"/>
            <a:ext cx="0" cy="593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229743" y="5755276"/>
            <a:ext cx="3960000" cy="0"/>
          </a:xfrm>
          <a:prstGeom prst="line">
            <a:avLst/>
          </a:prstGeom>
          <a:ln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48857" y="4392808"/>
            <a:ext cx="461339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t-PT" altLang="zh-CN" sz="1600" b="1" dirty="0"/>
              <a:t>Empresa de Indústria de Saúde do </a:t>
            </a:r>
            <a:r>
              <a:rPr lang="pt-PT" altLang="zh-CN" sz="1600" b="1" dirty="0" err="1"/>
              <a:t>CCIC</a:t>
            </a:r>
            <a:r>
              <a:rPr lang="pt-PT" altLang="zh-CN" sz="1600" b="1" dirty="0"/>
              <a:t> (</a:t>
            </a:r>
            <a:r>
              <a:rPr lang="pt-PT" altLang="zh-CN" sz="1600" b="1" dirty="0" err="1"/>
              <a:t>Zhuhai</a:t>
            </a:r>
            <a:r>
              <a:rPr lang="pt-PT" altLang="zh-CN" sz="1600" b="1" dirty="0"/>
              <a:t>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pt-PT" altLang="zh-CN" sz="1600" dirty="0"/>
              <a:t>Uma empresa de serviços do setor de saúde, diretamente sob o Grupo de Inspeção e Certificação da China e altamente ligada à empresa em Macau.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99130" y="4392808"/>
            <a:ext cx="468647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pt-PT" altLang="zh-CN" sz="1600" b="1" dirty="0"/>
              <a:t>Empresa de Consultoria em Tecnologia da Informação do CCIC Macau</a:t>
            </a:r>
          </a:p>
          <a:p>
            <a:pPr>
              <a:spcBef>
                <a:spcPts val="600"/>
              </a:spcBef>
            </a:pPr>
            <a:r>
              <a:rPr lang="pt-PT" altLang="zh-CN" sz="1600" dirty="0"/>
              <a:t>No campo de TI, temos fortes talentos e vantagens tecnológicas, aderindo ao estilo rigoroso e pragmático do Grupo de Inspeção e Certificação da China.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6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647567" y="3642181"/>
            <a:ext cx="1800000" cy="424732"/>
          </a:xfrm>
        </p:spPr>
        <p:txBody>
          <a:bodyPr/>
          <a:lstStyle/>
          <a:p>
            <a:r>
              <a:rPr lang="pt-PT" altLang="zh-CN" dirty="0"/>
              <a:t>Saúde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8094801" y="3642181"/>
            <a:ext cx="3558606" cy="424732"/>
          </a:xfrm>
        </p:spPr>
        <p:txBody>
          <a:bodyPr/>
          <a:lstStyle/>
          <a:p>
            <a:r>
              <a:rPr lang="pt-PT" altLang="zh-CN" dirty="0"/>
              <a:t>Protecção ambiental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917567" y="4406810"/>
            <a:ext cx="1800000" cy="424732"/>
          </a:xfrm>
        </p:spPr>
        <p:txBody>
          <a:bodyPr/>
          <a:lstStyle/>
          <a:p>
            <a:r>
              <a:rPr lang="pt-PT" altLang="zh-CN" dirty="0"/>
              <a:t>Segurança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5319623" y="2554387"/>
            <a:ext cx="4995888" cy="535531"/>
          </a:xfrm>
        </p:spPr>
        <p:txBody>
          <a:bodyPr/>
          <a:lstStyle/>
          <a:p>
            <a:r>
              <a:rPr lang="pt-PT" altLang="zh-CN" dirty="0">
                <a:cs typeface="+mn-ea"/>
                <a:sym typeface="+mn-lt"/>
              </a:rPr>
              <a:t>Produtos &amp; Serviços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6547567" y="3137063"/>
            <a:ext cx="2540000" cy="313932"/>
          </a:xfrm>
        </p:spPr>
        <p:txBody>
          <a:bodyPr/>
          <a:lstStyle/>
          <a:p>
            <a:r>
              <a:rPr lang="en-US" altLang="zh-CN" dirty="0">
                <a:latin typeface="+mn-ea"/>
                <a:cs typeface="+mn-ea"/>
                <a:sym typeface="+mn-lt"/>
              </a:rPr>
              <a:t>PRODUCT &amp; SERVICES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0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152" y="51558"/>
            <a:ext cx="1244251" cy="523220"/>
          </a:xfrm>
        </p:spPr>
        <p:txBody>
          <a:bodyPr/>
          <a:lstStyle/>
          <a:p>
            <a:r>
              <a:rPr lang="pt-PT" altLang="zh-CN" dirty="0"/>
              <a:t>Saúde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5" y="4759517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5462" y="1164773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400" dirty="0">
                <a:cs typeface="+mn-ea"/>
                <a:sym typeface="+mn-lt"/>
              </a:rPr>
              <a:t>Exame Médico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461" y="4759514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400" dirty="0">
                <a:cs typeface="+mn-ea"/>
                <a:sym typeface="+mn-lt"/>
              </a:rPr>
              <a:t>Vacina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9497" y="1582343"/>
            <a:ext cx="79082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Consulta de vacinas | Consulta de medicamentos </a:t>
            </a:r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|</a:t>
            </a:r>
          </a:p>
          <a:p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Serviço </a:t>
            </a:r>
            <a:r>
              <a:rPr lang="pt-PT" altLang="zh-CN" dirty="0">
                <a:solidFill>
                  <a:schemeClr val="accent1"/>
                </a:solidFill>
                <a:cs typeface="+mn-ea"/>
              </a:rPr>
              <a:t>de exame físico regular|</a:t>
            </a:r>
          </a:p>
          <a:p>
            <a:endParaRPr lang="pt-PT" altLang="zh-CN" dirty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Certificação para crianças | Serviço de ultrassom B colorido |</a:t>
            </a:r>
          </a:p>
          <a:p>
            <a:endParaRPr lang="pt-PT" altLang="zh-CN" dirty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Serviço de exame médico a trabalhador estrangeiro (exame médico </a:t>
            </a:r>
            <a:endParaRPr lang="pt-PT" altLang="zh-CN" dirty="0" smtClean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a </a:t>
            </a:r>
            <a:r>
              <a:rPr lang="pt-PT" altLang="zh-CN" dirty="0">
                <a:solidFill>
                  <a:schemeClr val="accent1"/>
                </a:solidFill>
                <a:cs typeface="+mn-ea"/>
              </a:rPr>
              <a:t>empregado doméstico ) |</a:t>
            </a:r>
          </a:p>
          <a:p>
            <a:endParaRPr lang="pt-PT" altLang="zh-CN" dirty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Serviço de referência| Serviço de exame médico a motoristas de </a:t>
            </a:r>
            <a:endParaRPr lang="pt-PT" altLang="zh-CN" dirty="0" smtClean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dois </a:t>
            </a:r>
            <a:r>
              <a:rPr lang="pt-PT" altLang="zh-CN" dirty="0">
                <a:solidFill>
                  <a:schemeClr val="accent1"/>
                </a:solidFill>
                <a:cs typeface="+mn-ea"/>
              </a:rPr>
              <a:t>sítios e trabalhadores |</a:t>
            </a:r>
          </a:p>
          <a:p>
            <a:endParaRPr lang="pt-PT" altLang="zh-CN" dirty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Teste de chip de proteína | Consultoria em saúde </a:t>
            </a:r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| Gerenciamento </a:t>
            </a:r>
          </a:p>
          <a:p>
            <a:r>
              <a:rPr lang="pt-PT" altLang="zh-CN" dirty="0" smtClean="0">
                <a:solidFill>
                  <a:schemeClr val="accent1"/>
                </a:solidFill>
                <a:cs typeface="+mn-ea"/>
              </a:rPr>
              <a:t>em saúde |</a:t>
            </a:r>
          </a:p>
          <a:p>
            <a:endParaRPr lang="pt-PT" altLang="zh-CN" dirty="0">
              <a:solidFill>
                <a:schemeClr val="accent1"/>
              </a:solidFill>
              <a:cs typeface="+mn-ea"/>
            </a:endParaRPr>
          </a:p>
          <a:p>
            <a:r>
              <a:rPr lang="pt-PT" altLang="zh-CN" dirty="0">
                <a:solidFill>
                  <a:schemeClr val="accent1"/>
                </a:solidFill>
                <a:cs typeface="+mn-ea"/>
              </a:rPr>
              <a:t>Alimentos saudáveis | Medicina internacional | Serviços de vacinas |</a:t>
            </a:r>
            <a:endParaRPr lang="en-US" altLang="zh-CN" dirty="0">
              <a:solidFill>
                <a:schemeClr val="accent1"/>
              </a:solidFill>
              <a:cs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3BC568-705E-4BDC-9ED3-2D332EEBA3F3}"/>
              </a:ext>
            </a:extLst>
          </p:cNvPr>
          <p:cNvSpPr/>
          <p:nvPr/>
        </p:nvSpPr>
        <p:spPr>
          <a:xfrm>
            <a:off x="825462" y="2962145"/>
            <a:ext cx="1682426" cy="17054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400" dirty="0">
                <a:cs typeface="+mn-ea"/>
                <a:sym typeface="+mn-lt"/>
              </a:rPr>
              <a:t>Tratamento Médico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9419CD9-EC3E-49F6-A7AE-62429F5A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7" y="2965774"/>
            <a:ext cx="1702437" cy="17018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E207F9C-97C7-494C-96E8-D15BCE3A9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36" y="1164771"/>
            <a:ext cx="1705429" cy="17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064" y="0"/>
            <a:ext cx="1989647" cy="954107"/>
          </a:xfrm>
        </p:spPr>
        <p:txBody>
          <a:bodyPr/>
          <a:lstStyle/>
          <a:p>
            <a:r>
              <a:rPr lang="pt-PT" altLang="zh-CN" dirty="0"/>
              <a:t>Protecção </a:t>
            </a:r>
            <a:br>
              <a:rPr lang="pt-PT" altLang="zh-CN" dirty="0"/>
            </a:br>
            <a:r>
              <a:rPr lang="pt-PT" altLang="zh-CN" dirty="0"/>
              <a:t>ambiental</a:t>
            </a:r>
            <a:endParaRPr lang="zh-CN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3669" y="1230983"/>
            <a:ext cx="3645936" cy="613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pt-PT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Análise de inspeção </a:t>
            </a:r>
            <a:r>
              <a:rPr lang="pt-PT" altLang="zh-CN" sz="2000" b="1" dirty="0">
                <a:solidFill>
                  <a:schemeClr val="bg1"/>
                </a:solidFill>
                <a:cs typeface="+mn-ea"/>
                <a:sym typeface="+mn-lt"/>
              </a:rPr>
              <a:t>em laboratório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任意多边形 2">
            <a:extLst>
              <a:ext uri="{FF2B5EF4-FFF2-40B4-BE49-F238E27FC236}">
                <a16:creationId xmlns:a16="http://schemas.microsoft.com/office/drawing/2014/main" id="{B0A98B0D-2DF0-44B4-9318-1CBCAA76EED9}"/>
              </a:ext>
            </a:extLst>
          </p:cNvPr>
          <p:cNvSpPr/>
          <p:nvPr/>
        </p:nvSpPr>
        <p:spPr>
          <a:xfrm>
            <a:off x="195616" y="2122781"/>
            <a:ext cx="2414719" cy="2197100"/>
          </a:xfrm>
          <a:custGeom>
            <a:avLst/>
            <a:gdLst>
              <a:gd name="connsiteX0" fmla="*/ 1098645 w 2197290"/>
              <a:gd name="connsiteY0" fmla="*/ 0 h 2197290"/>
              <a:gd name="connsiteX1" fmla="*/ 2197290 w 2197290"/>
              <a:gd name="connsiteY1" fmla="*/ 1098645 h 2197290"/>
              <a:gd name="connsiteX2" fmla="*/ 1104317 w 2197290"/>
              <a:gd name="connsiteY2" fmla="*/ 2084960 h 2197290"/>
              <a:gd name="connsiteX3" fmla="*/ 1098645 w 2197290"/>
              <a:gd name="connsiteY3" fmla="*/ 2197289 h 2197290"/>
              <a:gd name="connsiteX4" fmla="*/ 1098645 w 2197290"/>
              <a:gd name="connsiteY4" fmla="*/ 2197289 h 2197290"/>
              <a:gd name="connsiteX5" fmla="*/ 1098635 w 2197290"/>
              <a:gd name="connsiteY5" fmla="*/ 2197290 h 2197290"/>
              <a:gd name="connsiteX6" fmla="*/ 986315 w 2197290"/>
              <a:gd name="connsiteY6" fmla="*/ 2191618 h 2197290"/>
              <a:gd name="connsiteX7" fmla="*/ 0 w 2197290"/>
              <a:gd name="connsiteY7" fmla="*/ 1098645 h 2197290"/>
              <a:gd name="connsiteX8" fmla="*/ 1098645 w 2197290"/>
              <a:gd name="connsiteY8" fmla="*/ 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90">
                <a:moveTo>
                  <a:pt x="1098645" y="0"/>
                </a:moveTo>
                <a:cubicBezTo>
                  <a:pt x="1705410" y="0"/>
                  <a:pt x="2197290" y="491880"/>
                  <a:pt x="2197290" y="1098645"/>
                </a:cubicBezTo>
                <a:cubicBezTo>
                  <a:pt x="1628448" y="1098645"/>
                  <a:pt x="1160579" y="1530962"/>
                  <a:pt x="1104317" y="2084960"/>
                </a:cubicBezTo>
                <a:lnTo>
                  <a:pt x="1098645" y="2197289"/>
                </a:lnTo>
                <a:lnTo>
                  <a:pt x="1098645" y="2197289"/>
                </a:lnTo>
                <a:lnTo>
                  <a:pt x="1098635" y="2197290"/>
                </a:lnTo>
                <a:lnTo>
                  <a:pt x="986315" y="2191618"/>
                </a:lnTo>
                <a:cubicBezTo>
                  <a:pt x="432316" y="2135356"/>
                  <a:pt x="0" y="1667487"/>
                  <a:pt x="0" y="1098645"/>
                </a:cubicBezTo>
                <a:cubicBezTo>
                  <a:pt x="0" y="491880"/>
                  <a:pt x="491880" y="0"/>
                  <a:pt x="1098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id="{4411E0BB-F7BA-462D-8847-58FDA154D847}"/>
              </a:ext>
            </a:extLst>
          </p:cNvPr>
          <p:cNvSpPr/>
          <p:nvPr/>
        </p:nvSpPr>
        <p:spPr>
          <a:xfrm>
            <a:off x="2525601" y="2121868"/>
            <a:ext cx="2414719" cy="2197100"/>
          </a:xfrm>
          <a:custGeom>
            <a:avLst/>
            <a:gdLst>
              <a:gd name="connsiteX0" fmla="*/ 1098645 w 2197290"/>
              <a:gd name="connsiteY0" fmla="*/ 0 h 2197290"/>
              <a:gd name="connsiteX1" fmla="*/ 2197290 w 2197290"/>
              <a:gd name="connsiteY1" fmla="*/ 1098645 h 2197290"/>
              <a:gd name="connsiteX2" fmla="*/ 1210975 w 2197290"/>
              <a:gd name="connsiteY2" fmla="*/ 2191618 h 2197290"/>
              <a:gd name="connsiteX3" fmla="*/ 1098655 w 2197290"/>
              <a:gd name="connsiteY3" fmla="*/ 2197290 h 2197290"/>
              <a:gd name="connsiteX4" fmla="*/ 1098645 w 2197290"/>
              <a:gd name="connsiteY4" fmla="*/ 2197289 h 2197290"/>
              <a:gd name="connsiteX5" fmla="*/ 1098645 w 2197290"/>
              <a:gd name="connsiteY5" fmla="*/ 2197289 h 2197290"/>
              <a:gd name="connsiteX6" fmla="*/ 1092973 w 2197290"/>
              <a:gd name="connsiteY6" fmla="*/ 2084960 h 2197290"/>
              <a:gd name="connsiteX7" fmla="*/ 0 w 2197290"/>
              <a:gd name="connsiteY7" fmla="*/ 1098645 h 2197290"/>
              <a:gd name="connsiteX8" fmla="*/ 1098645 w 2197290"/>
              <a:gd name="connsiteY8" fmla="*/ 0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90">
                <a:moveTo>
                  <a:pt x="1098645" y="0"/>
                </a:moveTo>
                <a:cubicBezTo>
                  <a:pt x="1705410" y="0"/>
                  <a:pt x="2197290" y="491880"/>
                  <a:pt x="2197290" y="1098645"/>
                </a:cubicBezTo>
                <a:cubicBezTo>
                  <a:pt x="2197290" y="1667487"/>
                  <a:pt x="1764974" y="2135356"/>
                  <a:pt x="1210975" y="2191618"/>
                </a:cubicBezTo>
                <a:lnTo>
                  <a:pt x="1098655" y="2197290"/>
                </a:lnTo>
                <a:lnTo>
                  <a:pt x="1098645" y="2197289"/>
                </a:lnTo>
                <a:lnTo>
                  <a:pt x="1098645" y="2197289"/>
                </a:lnTo>
                <a:lnTo>
                  <a:pt x="1092973" y="2084960"/>
                </a:lnTo>
                <a:cubicBezTo>
                  <a:pt x="1036711" y="1530962"/>
                  <a:pt x="568842" y="1098645"/>
                  <a:pt x="0" y="1098645"/>
                </a:cubicBezTo>
                <a:cubicBezTo>
                  <a:pt x="0" y="491880"/>
                  <a:pt x="491880" y="0"/>
                  <a:pt x="10986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4">
            <a:extLst>
              <a:ext uri="{FF2B5EF4-FFF2-40B4-BE49-F238E27FC236}">
                <a16:creationId xmlns:a16="http://schemas.microsoft.com/office/drawing/2014/main" id="{16976A95-8716-4013-ACB2-83B883EBCBED}"/>
              </a:ext>
            </a:extLst>
          </p:cNvPr>
          <p:cNvSpPr/>
          <p:nvPr/>
        </p:nvSpPr>
        <p:spPr>
          <a:xfrm>
            <a:off x="200532" y="4280030"/>
            <a:ext cx="2414719" cy="2197100"/>
          </a:xfrm>
          <a:custGeom>
            <a:avLst/>
            <a:gdLst>
              <a:gd name="connsiteX0" fmla="*/ 1098635 w 2197290"/>
              <a:gd name="connsiteY0" fmla="*/ 0 h 2197289"/>
              <a:gd name="connsiteX1" fmla="*/ 1098645 w 2197290"/>
              <a:gd name="connsiteY1" fmla="*/ 0 h 2197289"/>
              <a:gd name="connsiteX2" fmla="*/ 2084960 w 2197290"/>
              <a:gd name="connsiteY2" fmla="*/ 1092973 h 2197289"/>
              <a:gd name="connsiteX3" fmla="*/ 2197290 w 2197290"/>
              <a:gd name="connsiteY3" fmla="*/ 1098645 h 2197289"/>
              <a:gd name="connsiteX4" fmla="*/ 2191618 w 2197290"/>
              <a:gd name="connsiteY4" fmla="*/ 1210974 h 2197289"/>
              <a:gd name="connsiteX5" fmla="*/ 1098645 w 2197290"/>
              <a:gd name="connsiteY5" fmla="*/ 2197289 h 2197289"/>
              <a:gd name="connsiteX6" fmla="*/ 0 w 2197290"/>
              <a:gd name="connsiteY6" fmla="*/ 1098644 h 2197289"/>
              <a:gd name="connsiteX7" fmla="*/ 986315 w 2197290"/>
              <a:gd name="connsiteY7" fmla="*/ 5671 h 2197289"/>
              <a:gd name="connsiteX8" fmla="*/ 1098635 w 2197290"/>
              <a:gd name="connsiteY8" fmla="*/ 0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89">
                <a:moveTo>
                  <a:pt x="1098635" y="0"/>
                </a:moveTo>
                <a:lnTo>
                  <a:pt x="1098645" y="0"/>
                </a:lnTo>
                <a:cubicBezTo>
                  <a:pt x="1098645" y="568842"/>
                  <a:pt x="1530961" y="1036711"/>
                  <a:pt x="2084960" y="1092973"/>
                </a:cubicBezTo>
                <a:lnTo>
                  <a:pt x="2197290" y="1098645"/>
                </a:lnTo>
                <a:lnTo>
                  <a:pt x="2191618" y="1210974"/>
                </a:lnTo>
                <a:cubicBezTo>
                  <a:pt x="2135356" y="1764973"/>
                  <a:pt x="1667487" y="2197289"/>
                  <a:pt x="1098645" y="2197289"/>
                </a:cubicBezTo>
                <a:cubicBezTo>
                  <a:pt x="491880" y="2197289"/>
                  <a:pt x="0" y="1705409"/>
                  <a:pt x="0" y="1098644"/>
                </a:cubicBezTo>
                <a:cubicBezTo>
                  <a:pt x="0" y="529802"/>
                  <a:pt x="432316" y="61933"/>
                  <a:pt x="986315" y="5671"/>
                </a:cubicBezTo>
                <a:lnTo>
                  <a:pt x="1098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5">
            <a:extLst>
              <a:ext uri="{FF2B5EF4-FFF2-40B4-BE49-F238E27FC236}">
                <a16:creationId xmlns:a16="http://schemas.microsoft.com/office/drawing/2014/main" id="{E33264DE-B1BC-41CC-B4F1-D86E3C6F1B2E}"/>
              </a:ext>
            </a:extLst>
          </p:cNvPr>
          <p:cNvSpPr/>
          <p:nvPr/>
        </p:nvSpPr>
        <p:spPr>
          <a:xfrm>
            <a:off x="2532885" y="4284744"/>
            <a:ext cx="2414719" cy="2197100"/>
          </a:xfrm>
          <a:custGeom>
            <a:avLst/>
            <a:gdLst>
              <a:gd name="connsiteX0" fmla="*/ 1098655 w 2197290"/>
              <a:gd name="connsiteY0" fmla="*/ 0 h 2197289"/>
              <a:gd name="connsiteX1" fmla="*/ 1210975 w 2197290"/>
              <a:gd name="connsiteY1" fmla="*/ 5671 h 2197289"/>
              <a:gd name="connsiteX2" fmla="*/ 2197290 w 2197290"/>
              <a:gd name="connsiteY2" fmla="*/ 1098644 h 2197289"/>
              <a:gd name="connsiteX3" fmla="*/ 1098645 w 2197290"/>
              <a:gd name="connsiteY3" fmla="*/ 2197289 h 2197289"/>
              <a:gd name="connsiteX4" fmla="*/ 5672 w 2197290"/>
              <a:gd name="connsiteY4" fmla="*/ 1210974 h 2197289"/>
              <a:gd name="connsiteX5" fmla="*/ 0 w 2197290"/>
              <a:gd name="connsiteY5" fmla="*/ 1098645 h 2197289"/>
              <a:gd name="connsiteX6" fmla="*/ 112330 w 2197290"/>
              <a:gd name="connsiteY6" fmla="*/ 1092973 h 2197289"/>
              <a:gd name="connsiteX7" fmla="*/ 1098645 w 2197290"/>
              <a:gd name="connsiteY7" fmla="*/ 0 h 2197289"/>
              <a:gd name="connsiteX8" fmla="*/ 1098655 w 2197290"/>
              <a:gd name="connsiteY8" fmla="*/ 0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290" h="2197289">
                <a:moveTo>
                  <a:pt x="1098655" y="0"/>
                </a:moveTo>
                <a:lnTo>
                  <a:pt x="1210975" y="5671"/>
                </a:lnTo>
                <a:cubicBezTo>
                  <a:pt x="1764974" y="61933"/>
                  <a:pt x="2197290" y="529802"/>
                  <a:pt x="2197290" y="1098644"/>
                </a:cubicBezTo>
                <a:cubicBezTo>
                  <a:pt x="2197290" y="1705409"/>
                  <a:pt x="1705410" y="2197289"/>
                  <a:pt x="1098645" y="2197289"/>
                </a:cubicBezTo>
                <a:cubicBezTo>
                  <a:pt x="529803" y="2197289"/>
                  <a:pt x="61934" y="1764973"/>
                  <a:pt x="5672" y="1210974"/>
                </a:cubicBezTo>
                <a:lnTo>
                  <a:pt x="0" y="1098645"/>
                </a:lnTo>
                <a:lnTo>
                  <a:pt x="112330" y="1092973"/>
                </a:lnTo>
                <a:cubicBezTo>
                  <a:pt x="666329" y="1036711"/>
                  <a:pt x="1098645" y="568842"/>
                  <a:pt x="1098645" y="0"/>
                </a:cubicBezTo>
                <a:lnTo>
                  <a:pt x="10986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490482-858B-43F1-B050-1460BB1D9502}"/>
              </a:ext>
            </a:extLst>
          </p:cNvPr>
          <p:cNvSpPr txBox="1"/>
          <p:nvPr/>
        </p:nvSpPr>
        <p:spPr>
          <a:xfrm>
            <a:off x="149115" y="2574554"/>
            <a:ext cx="212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pt-PT" altLang="zh-CN" sz="2000" dirty="0"/>
              <a:t>Teste de qualidade da água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1982BE-78B0-4276-93A0-8DF141FF9962}"/>
              </a:ext>
            </a:extLst>
          </p:cNvPr>
          <p:cNvSpPr txBox="1"/>
          <p:nvPr/>
        </p:nvSpPr>
        <p:spPr>
          <a:xfrm>
            <a:off x="281272" y="5228412"/>
            <a:ext cx="2039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Detecção de solo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7BC241-B57C-4175-A01B-4787E0569DC6}"/>
              </a:ext>
            </a:extLst>
          </p:cNvPr>
          <p:cNvSpPr txBox="1"/>
          <p:nvPr/>
        </p:nvSpPr>
        <p:spPr>
          <a:xfrm>
            <a:off x="2860780" y="2745284"/>
            <a:ext cx="189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Detecção de ar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11896FB-3264-4522-AE55-57F0526C3B33}"/>
              </a:ext>
            </a:extLst>
          </p:cNvPr>
          <p:cNvSpPr txBox="1"/>
          <p:nvPr/>
        </p:nvSpPr>
        <p:spPr>
          <a:xfrm>
            <a:off x="2321117" y="5232992"/>
            <a:ext cx="296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Calibração do instrumento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KSO_Shape">
            <a:extLst>
              <a:ext uri="{FF2B5EF4-FFF2-40B4-BE49-F238E27FC236}">
                <a16:creationId xmlns:a16="http://schemas.microsoft.com/office/drawing/2014/main" id="{3975AC2C-7735-41F7-8707-D53D76BF0B4C}"/>
              </a:ext>
            </a:extLst>
          </p:cNvPr>
          <p:cNvSpPr>
            <a:spLocks/>
          </p:cNvSpPr>
          <p:nvPr/>
        </p:nvSpPr>
        <p:spPr bwMode="auto">
          <a:xfrm>
            <a:off x="1981227" y="3773855"/>
            <a:ext cx="1126464" cy="1108049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43BC5FB-83BA-4639-84B6-C49B414D4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/>
          <a:stretch/>
        </p:blipFill>
        <p:spPr>
          <a:xfrm>
            <a:off x="5441210" y="791382"/>
            <a:ext cx="4110955" cy="266676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ED662EA-3E81-47BA-8FDB-7C2BD0BC5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/>
          <a:stretch/>
        </p:blipFill>
        <p:spPr>
          <a:xfrm>
            <a:off x="7589836" y="3828616"/>
            <a:ext cx="4083023" cy="26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3461" y="51558"/>
            <a:ext cx="1981633" cy="523220"/>
          </a:xfrm>
        </p:spPr>
        <p:txBody>
          <a:bodyPr/>
          <a:lstStyle/>
          <a:p>
            <a:r>
              <a:rPr lang="pt-PT" altLang="zh-CN" dirty="0"/>
              <a:t>Segurança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5548" y="2279291"/>
            <a:ext cx="1551976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Comida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6692" y="2279291"/>
            <a:ext cx="1526351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5305" y="2279291"/>
            <a:ext cx="1544304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Inspeção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7390" y="2279291"/>
            <a:ext cx="1541521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Computador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95198" y="3629482"/>
            <a:ext cx="78423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/>
              <a:t>Inspeção pré-embarque de recursos renováveis</a:t>
            </a:r>
            <a:r>
              <a:rPr lang="zh-CN" altLang="en-US" sz="1400" dirty="0"/>
              <a:t> </a:t>
            </a:r>
            <a:r>
              <a:rPr lang="en-US" altLang="zh-CN" sz="1400" dirty="0"/>
              <a:t>| </a:t>
            </a:r>
            <a:r>
              <a:rPr lang="pt-PT" altLang="zh-CN" sz="1400" dirty="0"/>
              <a:t>Teste de </a:t>
            </a:r>
            <a:r>
              <a:rPr lang="pt-PT" altLang="zh-CN" sz="1400" dirty="0" smtClean="0"/>
              <a:t>alimentos</a:t>
            </a:r>
            <a:r>
              <a:rPr lang="zh-CN" altLang="en-US" sz="1400" dirty="0"/>
              <a:t> </a:t>
            </a:r>
            <a:r>
              <a:rPr lang="en-US" altLang="zh-CN" sz="1400" dirty="0" smtClean="0"/>
              <a:t>|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 smtClean="0"/>
              <a:t>Inspeção </a:t>
            </a:r>
            <a:r>
              <a:rPr lang="pt-PT" altLang="zh-CN" sz="1400" dirty="0"/>
              <a:t>de produtos mecânicos e elétricos antigos </a:t>
            </a:r>
            <a:r>
              <a:rPr lang="en-US" altLang="zh-CN" sz="1400" dirty="0"/>
              <a:t>|</a:t>
            </a:r>
            <a:r>
              <a:rPr lang="pt-PT" altLang="zh-CN" sz="1400" dirty="0"/>
              <a:t> </a:t>
            </a:r>
            <a:r>
              <a:rPr lang="pt-PT" altLang="zh-CN" sz="1400" dirty="0" smtClean="0"/>
              <a:t>Negócio </a:t>
            </a:r>
            <a:r>
              <a:rPr lang="pt-PT" altLang="zh-CN" sz="1400" dirty="0"/>
              <a:t>de </a:t>
            </a:r>
            <a:endParaRPr lang="pt-PT" altLang="zh-CN" sz="1400" dirty="0" smtClean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 smtClean="0"/>
              <a:t>autorização </a:t>
            </a:r>
            <a:r>
              <a:rPr lang="pt-PT" altLang="zh-CN" sz="1400" dirty="0"/>
              <a:t>de uso de marca registada</a:t>
            </a:r>
            <a:r>
              <a:rPr lang="en-US" altLang="zh-CN" sz="1400" dirty="0"/>
              <a:t>| </a:t>
            </a:r>
            <a:r>
              <a:rPr lang="pt-PT" altLang="zh-CN" sz="1400" dirty="0"/>
              <a:t>Inspeção de </a:t>
            </a:r>
            <a:r>
              <a:rPr lang="pt-PT" altLang="zh-CN" sz="1400" dirty="0" smtClean="0"/>
              <a:t>retorno</a:t>
            </a:r>
            <a:r>
              <a:rPr lang="zh-CN" altLang="en-US" sz="1400" dirty="0"/>
              <a:t> </a:t>
            </a:r>
            <a:r>
              <a:rPr lang="en-US" altLang="zh-CN" sz="1400" dirty="0"/>
              <a:t>| </a:t>
            </a:r>
            <a:r>
              <a:rPr lang="pt-PT" altLang="zh-CN" sz="1400" dirty="0" smtClean="0"/>
              <a:t>Certificação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 smtClean="0"/>
              <a:t>de </a:t>
            </a:r>
            <a:r>
              <a:rPr lang="pt-PT" altLang="zh-CN" sz="1400" dirty="0"/>
              <a:t>integridade de empresas de alimentos</a:t>
            </a:r>
            <a:r>
              <a:rPr lang="en-US" altLang="zh-CN" sz="1400" dirty="0" smtClean="0"/>
              <a:t>|</a:t>
            </a:r>
            <a:r>
              <a:rPr lang="pt-PT" altLang="zh-CN" sz="1400" dirty="0" smtClean="0"/>
              <a:t>Certificação </a:t>
            </a:r>
            <a:r>
              <a:rPr lang="pt-PT" altLang="zh-CN" sz="1400" dirty="0"/>
              <a:t>do sistema de </a:t>
            </a:r>
            <a:endParaRPr lang="pt-PT" altLang="zh-CN" sz="1400" dirty="0" smtClean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 smtClean="0"/>
              <a:t>gerenciamento </a:t>
            </a:r>
            <a:r>
              <a:rPr lang="pt-PT" altLang="zh-CN" sz="1400" dirty="0"/>
              <a:t>de segurança da </a:t>
            </a:r>
            <a:r>
              <a:rPr lang="pt-PT" altLang="zh-CN" sz="1400" dirty="0" smtClean="0"/>
              <a:t>informação </a:t>
            </a:r>
            <a:r>
              <a:rPr lang="pt-PT" altLang="zh-CN" sz="1400" dirty="0"/>
              <a:t>(ISO27001)</a:t>
            </a:r>
            <a:r>
              <a:rPr lang="zh-CN" altLang="en-US" sz="1400" dirty="0"/>
              <a:t> </a:t>
            </a:r>
            <a:r>
              <a:rPr lang="en-US" altLang="zh-CN" sz="1400" dirty="0"/>
              <a:t>| </a:t>
            </a:r>
            <a:r>
              <a:rPr lang="pt-PT" altLang="zh-CN" sz="1400" dirty="0"/>
              <a:t> Certificação do </a:t>
            </a:r>
            <a:endParaRPr lang="pt-PT" altLang="zh-CN" sz="1400" dirty="0" smtClean="0"/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pt-PT" altLang="zh-CN" sz="1400" dirty="0" smtClean="0"/>
              <a:t>sistema </a:t>
            </a:r>
            <a:r>
              <a:rPr lang="pt-PT" altLang="zh-CN" sz="1400" dirty="0"/>
              <a:t>de gerenciamento de serviços de tecnologia da informação (ISO20000)</a:t>
            </a:r>
            <a:r>
              <a:rPr lang="zh-CN" altLang="en-US" sz="1400" dirty="0"/>
              <a:t> </a:t>
            </a:r>
            <a:r>
              <a:rPr lang="en-US" altLang="zh-CN" sz="1400" dirty="0"/>
              <a:t>| </a:t>
            </a:r>
            <a:r>
              <a:rPr lang="pt-PT" altLang="zh-CN" sz="1400" dirty="0"/>
              <a:t>Consultoria em construção de informatização</a:t>
            </a:r>
            <a:r>
              <a:rPr lang="en-US" altLang="zh-CN" sz="1400" dirty="0"/>
              <a:t>| </a:t>
            </a:r>
            <a:r>
              <a:rPr lang="pt-PT" altLang="zh-CN" sz="1400" dirty="0"/>
              <a:t>Avaliação de segurança</a:t>
            </a:r>
            <a:r>
              <a:rPr lang="en-US" altLang="zh-CN" sz="1400" dirty="0"/>
              <a:t>| </a:t>
            </a:r>
            <a:r>
              <a:rPr lang="pt-PT" altLang="zh-CN" sz="1400" dirty="0"/>
              <a:t>Formação de segurança </a:t>
            </a:r>
            <a:r>
              <a:rPr lang="en-US" altLang="zh-CN" sz="1400" dirty="0"/>
              <a:t>|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B9661A-2DEB-4096-83FE-6500B57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24" y="2271134"/>
            <a:ext cx="5240164" cy="37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EDA41B8-4DD8-484E-A498-8AAF89A1BDA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hjz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Y8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hjzkiQtduluAIAAFMKAAAhAAAAdW5pdmVyc2FsL2ZsYXNoX3NraW5fc2V0dGluZ3MueG1slVZtb9owEP6+X4HYd9K90kkpEqVMqtSt1Vr1u5MciYVjR7ZDx7+fz7EbGwhknCrhu+fxne+NpmpL+eLDZJLmggn5DFpTXirUeN2EFjfTrNVa8FkuuAauZ1zImrDp4uNP+0kTi7zEEjuQYzkbkkPvZm4/YyjOx7c5yhAhF3VD+P5BlGKWkXxbStHy4mJo1b4BySjfGuTVj/lqPeiAUaXvNdRRTOtrlHGURoJSgCF9X6NcZDGSAfOeruxnJKd3df71B7QdVVRb2vITyhCtISXESb5eogzjubk9rsoc5TxBw19toF8+owxCGdmDjC+/+4oyyBBN2/xPjzRSlJjQmHO+iO8cJkhhxg+jukK5SMAHoaOLVXDpsW+9C0Duazj3KY6rFOwJ83qwELDoGYOFli2kiT91NlWJt8dWm/mAxYYwZQChqgc9maCfSKv8NbGux/2BN8qLAOQUPeJVsLaGVRdvAIz1PX61urWrIozvXRcEKGHnlEGEvbJH/jZpPUIGyh75zGgBj5ztj+CHlo7jS3xLXDHPZ99YgRNz9PnyJ29FTw84uCpw7RQeU4sCFgrDeaE1YNXSxOq6kJKjmFJOdrQkmgr+C3HZ3j5GpcmBwXXa6b5KNdUMTrWbjdEs6bBe9hx3o7PG7dj9KPSP684TbXb4zZRoTfKqNj9KajpxPDMkJjHT5DQDt6SBg7znGxFwrO8hUk3kFuSLEGysGy40qLHXi260huBpEuQgTU5nOXWXnEo/b+sM5NpUjYLyWY6VHbCiZcXMn36l8AbFAWPA2lF1Ze7jhL73ZaBwTQBE5pXv2u7QWeqWacpgB372A4V98tDbUmW6dKjhlvoBNjpsOacZ1ZNuVfS9Eq+QQH8C/2rCii4+sIxoe00yZV8WTb5fwn0s0Vr22wybL1xk9ux6KbrY2I8zaJT4z+Q/UEsDBBQAAgAIAGhjz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hjzkihT/+0mQEAAB0GAAAfAAAAdW5pdmVyc2FsL2h0bWxfc2tpbl9zZXR0aW5ncy5qc42Uy27CMBBF93xF5G4rRJ/Q7lChUiUWlcqu6sIJQ4hwbMt2UlLEvzdjXrHjlHo28c3JHc9Enm0vqhdJSPQcbe2z3b+7e6sBakYVcO3qrEPPUSeaZQuYZzmwjAPxkPL46UnenYmQMeHWNK4+0FY3/IjAN0vKdBOXAQsV0HRAKwPad0DbhBL/OJUdqtpX1GhzXBgjeD8R3AA3fS5UTi1Drl7tahbowaIEdQFd0gQc06FdXeTZ8WGI0eQSkUvKq5lIRT+myTpVouCLrvyrSoKqf/h6Dwyehi9Tx45l2rwZyP3E0xFGNykVaA2HvI9TjCDMaAys4Tuw6w/UMW4X5NFlpjNzpMc3GE1a0hRaXRqNMVyM116tbg4x2pyBjdkTd7cYDsFoBaplNbnHcEAhC/mPHyiVSLEjLbTd8xPKBF1kPD2kHmAEOTws2nZ171yoPf6EOFdIeFdoFbp9edfk8MHQvTfBq6u9vLOQHQuJPJBDBDTZNYOsoXMY488R3H9GhBpDk1Vej4d6NNZtoGoNai4Eq0//demcfq7e7hdQSwMEFAACAAgAWmfO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mfOSFHldcZvAAAAdgAAABwAAAB1bml2ZXJzYWwvbG9jYWxfc2V0dGluZ3MueG1sDcyxDoJADIDhnadouoO6OXAwmLipg/AADVfIJb3WcI2Rt/e2f/jy9+MvC3x5L8k04KU7I7AuFpNuAefp3l4RipNGElMOqIYwDk0vtpC82b3CAh+hg/eJcw3nJ+Uqb6bO6vBSOaCFR32uiSOehuY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pnzkjJGH6LcgEAAPsCAAApAAAAdW5pdmVyc2FsL3NraW5fY3VzdG9taXphdGlvbl9zZXR0aW5ncy54bWyNUttqGzEQfc9XiPyAJY1uC1uDblsMwSnEEPpUtl61LE20ZaXQEPTx1SYxjhuXVvM0c86cYUanTT/GaB9Snu7Hpz6PU7wJOY/xe1pfINTup7tp/jSHFHJaHSu3YxymX5v4bVpqtZpyH4d+HuyCpjVG3fNDSmrlVM2YYRRJ5qlXyHluK9aAa8BWzFFi29UfEi+6c9iHmM+rtqsT9H3DJqYw500cwuMaTtlvodMNPs79MFZeWgu2RDlMLY4tgRjhkvtCNQAIZLkjDhcpG6kJ8phxDMUoChQQ4Zw0ohBJOdSsa0RVYb4RiEnGqCvU09qNtDaO2iKhIUTXaV41tnSdkRgjQggwV7iAzmBU2VA1NKjlgODAgCjaaKIAdbYzHSveeWE5UtQLjAszBjA+Hve43dtzHav/vc7hnP8QPPsFZ9HFW6sz5mr3D/Ncybtw//OuzwF97VPYDB8u7fV257e7L9fbq8+Xr9589vGBuRi2bv5Xf/8GUEsDBBQAAgAIAFpnzkgM1XO42g4AAKcbAAAXAAAAdW5pdmVyc2FsL3VuaXZlcnNhbC5wbmftV/lXk1e3fqktWhWH1XpFAsShX1uRglEBmYIIFl01QCSVgoRQUSlTkCEJUwItXxVRSEcGEdBoA2FIjJEpgUSqkLYRohKIEAPaFJCMQkxCJnJf8OvqXXet+xdcfnhX3v3kPec8Z+/n7LP3pcjwMIe1TmsBAHA4djT0BACs2gIAb5WusQcR+x/Eu8Afu+wTYYcB+pDzLGi8nRSMCAYAJnmd5ct3QPvd80djsgFgw/2lx46f0XQGACABx0KDUbnxKimi5YOpbfwXxuNGgAR02m3tQ5z/iNLy8QcJpTvlh1GbHhR/QP/pbVjX5s05NyjfXC/dvqMJ8t6O72rqNE9+J/7AD4jKNihsd/c39q71GKqhN9PVftIRIaNFWPNZS7Lpz8ueJxuI+jH5jxFwX+2Li9C3AMDyaM3IuhEH7esQlEUGtX0VDW7ji2aS43AMKo5b2I3eBAAJdfJSVtOCScGQLPHvoNV3oRouyc+Bo9OiAjNnGUXWVP/3wO9q5Zc+k64HgGL0JdA923e6ga+lTeCQnRTw29LSFXAFXAFXwBVwBVwBV8AVcAVcAf8fglVcy7wA7Jru3QgFO4pNm8HXQ6Eo8J/NSDsACP2/Qd+P3ehx3XfyZ3+pOhkBN/4l71sNjZNmCwN9rrHROLMcP6pSqVcDgGIwkYvtwSFFKk/Pnle/xst+je0Y3aYgiIkgFDTdlatpWrBohdE8qypDAim42Sw51cnhBAFAnGI4Iqj3y8mAcFHXbfUpQkNS+8MjEK2aQqJyntmIKpctQrg5rWBVRg6OwzH/mL9onBHmaCtJ2trJVpDPj6keRdpBn+iIgLkHNUGLc2Txw5lc+MLzEqjeKvDkFY70GGdOCAa153T7IQKrtsHWkzLRVShuULD5v+WlJUqyNga+fjRgrrk6qfIjb6WFCD9luwCSkVrmTGYaG2l9sbHoK42htXJ2NPAdHStQ4/PMUFF2OTZtmUtT35iQpGexvo71KZrtkGA503fW/sDusb89NV2bATez4ypkTUQMDGm20Dlq0w73lOdw0n9NVZ7CxkD+3R5PbMOldsMYrlu9Ihl5MnOeNNzg6EtOT4ulq1PRRYGVqYs9E3m++m1DbDV6QwV29T28buDBTTJ83BUTfowwmST1a7xFGpgxfiiaQD6WNl2mcIIuNgd/4aCWpzo8YZ8957VdZV+oG3od8F2LYnzK9NsIqWH1S50H8dtQIs85N/rQqLCZy9jkHMTa/K/E7vyAK/ujvY42CN2e5Qwj0qvXK1x3XcTeVN9fIA1n4Rr4MuMXyLnEay+eTaXdktjdRtfNKSv2NFI5Gha2LioqSKHmQg+jnL8qPH5GvKYpeDZgbxy/pgwaYT1eGcRxKhSLzypHDDL3ww4W/nWu/UxizT7XjV4JmHpcU1GGaYxecMWZXW7iujZKKiGZMAx+osJIt0RKXnYEZvsD3i3CcQL/pyiR1BbTOUSjicu0Juta5GanVT3YidaJd+snd6tFh/A9kKE5XBBn8xaBHR7cYHUV07KXzjpFklwnShM/kA7QBekc4iW1MXe9tAP0Hf9ResFoWzZo2I3SyL9em9cg3XHmBBAqkydGSq2TVU1ryu3ifTI6nEWDKdtjtO/0k1vMY2hh00s6r7RMipPU4xTOIZ0qkBN7NqLIFMWxeLDTV7Vm/8Grfjar72s9NYMaaRhU6fvgoUe+Wv+KnRdCvHVWum/L+7oYvZr12jma+O/kDd1Ggpt8fm5z4z5beH9rJRQKdZMZXOR3MtH3qZO0p68dj3UyFVlif7f6vOmakYtQUpdpQUbe6HqU8M/64T7/CkaCS+dM5Cva9Aez/mBb9ypGfc9qeg3xHCgeJ6Wc9lX5eT6WNog8kMi+2+oI3OghnOUb5W1nZaZze0Pq+UCSt47l+CKyRG/qRr0ufwX5HonhPy+Ib6QnubaKD5Hik3xvN6SDUbpTnh+nzj5Fj0YF6J8mtvBsVo2toMNGyJ/6OXr8bOdsR6BidOycNJ1G4/TkLDF0bwwx9LVKvO89Ydp2SsubJVuXBHOS/PVfnqvLyiIdHg0kpNdNhUVcmGM2/pIu5htpRDTU023XzoEep9/IeTh8QhzcRtGvqWA+s7AgdpFVYjFiFciSUFUV0okU+x4+WyW5szvthFTLFNkp56cEtgIqY4irGUL1LPx5OUkrn0d4Fi4HXCHCyztEokEMIW+ZZkw4pnCuP+Y8TqBuBvmdmJ9JVDh894ufNmBanCoIYFTMRATqRF78zryaGBcDH5eTlKFgp8QT0UMS6vIu0sHpiNc8IZ1MdZiVs/REaVNtIwYtyR3Xi8vrhQ8q3F3ueF74y7An9J3zOSDDK8EFCNx2ZeVuHbMpL98gJUjsCJ2qsSwjTl4cV2KCDWoHeHxx+LKmquXcchr2PrV0nAqya4V/NukShG/HOq1S+NXTa+VPuap8OY4yTU6cn68+OJRDtjPD2VbYkvePa+9x4yenBdNi7hRKq9C1UY1e19+6SWUGeSNq4yMImS810aVrn79kzyT2Ru2nOh0lCNYrqFNfsyT6tHh88vDdOOzi+LKLaMk963w0tfl9AQfcQX2thxJfIwuUT8MQiddPuX04LfgU9ZCvWFucWZn/4BBCq3Mv94mbZgHtWATu2rUq6eedEeekfpIrNPVkVxoadcVYxwyXavIdHJHtVxqZRT4qTogo8abko9o3ZGQHzZGrJxAl03Pqh9Xye7GrJWo0DSthTc2zEMPVk0TVGz1FKMT+n+MwghvQEnmHw95rfExBc7LvdZekjXKzh9sfCgaPhDc6fiW+m5wQMNHbsOr02w/nF7pbsA0P2biOmsbMho2XyvbpZV+QujcKmBSKK0QKHwPvvDBxIJSP8nSXWr5cPBiJqJ34Xr7kgW3eiESSoX14KVcM07Y+Dimh5EjsHdmyAW5KsyzLASso/TY/5Na0sGTC6f2qqX2yfHay61EyCyLrOmgv5fvVStpYCAQOo+gYsbb43Bs90p8Ve6FvDe3q9H4oK/HIkVn97x9STpcsXYotk7ZFQ9LG0hj0SS0bV5yKE/JhOE3Pw5TFhV/aYTjBz6AvsHVfDh+YJmD8lxXNaU6MJOQ1gvJ45OKjB7XBOxNg37trTUpzH76urZ6cJJt3chZOszbt+lSe2nZquIMsxD5R/QiKy9trROVq4Khn2E3VmqQY7u/eRUratFBrj5yDCpLFeZfUizlujvK+/Jk6At2VtPBiREYOIv282jU3AWdWdTZ8sssjgaM2HqROBefUzZ0+EeXDW47O+loqjGd+I56xI725o+seziv72axtYJa9oF2YZKVeFaKufK3da98rc7gFuxfvak4d997rqnkmzjxf+DrZuPUH/eP/MCw3w4buinmpTuZzloJ4xv6i411Uo+HYBWaR0N9NzgQ/Q4T2/8pb1DFGGCRdC+t802q5X0SQ9fXYvva0tmH01lcYqTbTGSWue4J2auxWpP7DcSpL+59T5i379ibV112eai3oLpwF9dSjH09VMROhXulOjzxuUq7IjPOMINW+vfXCXKXJxAx/o2nRATW/kHqDSqSctvRVxOIraFO1R/llZflpOeYz7yGZkUk7SVYFpnPHY9rZ1Do1u9gmrydrMQevYtL8dHGQKEP44PL1M7xNc6s8ud5nMZCLZ6cL2Tg8TMPKz6QVkbe2Yo1YCcD6qKHwTiBJ2UxFrBr3cBsIq0pxWqW6Ks89KW4/MLpHtv4IglM/G98ogS4lpJSrGVqLqf1KmRG+YYtDe1EK5icTd3SbocA4MA4Dtf6edPHpp6jj8qDFZrLX4OPbl09l9OJ0VTzLWd2iWZPdZzEKi+DmaohixI5ewFXeLIBXGl0acV8ihUzYeTqjlrSDIdG3nkqq84skq/BaMTr+DWmvi/0BOAFeYl+N7s6aeo7J8fCqlh7oYoi/i6VWoLVTXkfpAj6Tx8UkxTPsx2TzsOdwVGfQsiNVsWqyyRGFhg/tE1kyoZUpNeMf6azziLuZgTr2QQ+I2ceh9YbrOl31Sz3fm3L6BK8YzQuBrQ6hQdWQjJ5MKhczxLMtmqN5ZqlmPHiPDxe7fXCEPSOAg9mNVvLCsUuM0twTZac5NnzkEhU4yVZsW6bsTStJdWnl5HnhqqqWzxVRxI0Jl2aBOq0cktlaukrZRDCZ+uKW71BPfKaU8mf+S7VQWeGvPlhAyNpwofnB1Pa7HrVVtOFQ3kK/Jz2m4vINSGh2u9p4hwyeDJE/QqZtV1DXkjPHc39cXiLx5fKxGNn3YED0iSQdcl375DPPdv73UaOqi6AUdxfox5Ik1tt7kLBuVYeEXvbtE4fDgqzuBptlRpX1bIEdfCBaUe9pfllPZvntimTCi5ybqSZC3ROp7n3Csphhy/pWnkZHikSfTKZDEurCoMS7gZXXmrFQMPuFf25tbwwJ0h8oLbvUtJAst38c1/Ymyq4h/2M8WFOkF+PgNov2pWGPx9U3Q0caG0jj6hJiadkxw1yjSTmftSm2alCwsDDcP+pA6Y41FI7xyXM7P/+nZBP9U7LtBsuSznEzzxMJowU5SKwUfQuDa7oP3AWDx8CI6EGf+G9EdR/8e4NNwmS88HftXUFSsHRDsYp0JVFUfv1NoZldz9hSENZPntsggSnn6VJJBo/oXRz76X1vnmXKM1oYaIjzT5ga0A/5a+L2F0+nECaJBDNIjRlBE+PE3mDon20olt6yFfWXY6tsMFPAIn8OMnbDBu33A6c90iZGf6acKNBITbxkYcpYbCPH47lNrr3Kz/2+WfFshnV9qQjnk7SyfMnZuNw/ktIq5qaHJ5CZm6FnzMousE1RKgl71BwN13vnBdBhprQasAeapa8DnlOafT4Oh7njXbbWp3wxQvQbqI0oCDviO+qfxj//Gwe/5V2deYuOSTax15eFueb9pUzc4RURCQCN8p3lRjxT0/WqkWQzZEaiLKilBJVUBOUtipStHi15Uj8AeBW16391f3EmeQtjfBtoS1ARcSawGxmv+dsAT7rkbyPWmpTVAQ54Go0LRSQhkcOdkySJxxoAuI2y7qVCKRSqhmvG6nRiTOcesCNEeaJ8LEWxbYsOZ9YgbKyad7DgPMCxI+Gh9MMJ3/w3UEsDBBQAAgAIAFpnzkhwa966SwAAAGoAAAAbAAAAdW5pdmVyc2FsL3VuaXZlcnNhbC5wbmcueG1ss7GvyM1RKEstKs7Mz7NVMtQzULK34+WyKShKLctMLVeoAIoBBSFASaESyDVCcMszU0oybJXMzUwRYhmpmekZJbZKpuYmcEF9oJEAUEsBAgAAFAACAAgAaGPOSBUOrShkBAAABxEAAB0AAAAAAAAAAQAAAAAAAAAAAHVuaXZlcnNhbC9jb21tb25fbWVzc2FnZXMubG5nUEsBAgAAFAACAAgAaGPOSAh+CyMpAwAAhgwAACcAAAAAAAAAAQAAAAAAnwQAAHVuaXZlcnNhbC9mbGFzaF9wdWJsaXNoaW5nX3NldHRpbmdzLnhtbFBLAQIAABQAAgAIAGhjzkiQtduluAIAAFMKAAAhAAAAAAAAAAEAAAAAAA0IAAB1bml2ZXJzYWwvZmxhc2hfc2tpbl9zZXR0aW5ncy54bWxQSwECAAAUAAIACABoY85IKpYPZ/4CAACXCwAAJgAAAAAAAAABAAAAAAAECwAAdW5pdmVyc2FsL2h0bWxfcHVibGlzaGluZ19zZXR0aW5ncy54bWxQSwECAAAUAAIACABoY85IoU//tJkBAAAdBgAAHwAAAAAAAAABAAAAAABGDgAAdW5pdmVyc2FsL2h0bWxfc2tpbl9zZXR0aW5ncy5qc1BLAQIAABQAAgAIAFpnzkg9PC/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+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="/>
  <p:tag name="ISPRING_PRESENTATION_TITLE" val="10079.pptx"/>
</p:tagLst>
</file>

<file path=ppt/theme/theme1.xml><?xml version="1.0" encoding="utf-8"?>
<a:theme xmlns:a="http://schemas.openxmlformats.org/drawingml/2006/main" name="Office 主题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Tem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宽屏</PresentationFormat>
  <Paragraphs>277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Perfil da empresa</vt:lpstr>
      <vt:lpstr>Estrutura  da empresa</vt:lpstr>
      <vt:lpstr>PowerPoint 演示文稿</vt:lpstr>
      <vt:lpstr>Saúde</vt:lpstr>
      <vt:lpstr>Protecção  ambiental</vt:lpstr>
      <vt:lpstr>Segurança</vt:lpstr>
      <vt:lpstr>PowerPoint 演示文稿</vt:lpstr>
      <vt:lpstr>Kuok Kim</vt:lpstr>
      <vt:lpstr>Kuok Kim</vt:lpstr>
      <vt:lpstr>Kuok Kim</vt:lpstr>
      <vt:lpstr>Kuok Kim</vt:lpstr>
      <vt:lpstr>Kuok Kim</vt:lpstr>
      <vt:lpstr>Capacidades  da Kuok Kim 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Capacidade  Analítica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2017-02-23T02:39:51Z</dcterms:created>
  <dcterms:modified xsi:type="dcterms:W3CDTF">2019-09-25T03:25:19Z</dcterms:modified>
</cp:coreProperties>
</file>