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sldIdLst>
    <p:sldId id="261" r:id="rId2"/>
    <p:sldId id="263" r:id="rId3"/>
    <p:sldId id="264" r:id="rId4"/>
    <p:sldId id="269" r:id="rId5"/>
    <p:sldId id="271" r:id="rId6"/>
    <p:sldId id="266" r:id="rId7"/>
    <p:sldId id="278" r:id="rId8"/>
    <p:sldId id="275" r:id="rId9"/>
    <p:sldId id="270" r:id="rId10"/>
    <p:sldId id="267" r:id="rId11"/>
    <p:sldId id="276" r:id="rId12"/>
    <p:sldId id="294" r:id="rId13"/>
    <p:sldId id="295" r:id="rId14"/>
    <p:sldId id="296" r:id="rId15"/>
    <p:sldId id="297" r:id="rId16"/>
    <p:sldId id="290" r:id="rId17"/>
    <p:sldId id="292" r:id="rId18"/>
    <p:sldId id="299" r:id="rId19"/>
    <p:sldId id="302" r:id="rId20"/>
    <p:sldId id="283" r:id="rId21"/>
    <p:sldId id="293" r:id="rId22"/>
    <p:sldId id="300" r:id="rId23"/>
    <p:sldId id="308" r:id="rId24"/>
    <p:sldId id="301" r:id="rId25"/>
    <p:sldId id="298" r:id="rId26"/>
    <p:sldId id="303" r:id="rId27"/>
    <p:sldId id="304" r:id="rId28"/>
    <p:sldId id="305" r:id="rId29"/>
    <p:sldId id="306" r:id="rId30"/>
    <p:sldId id="307" r:id="rId31"/>
    <p:sldId id="291"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80"/>
    <a:srgbClr val="E1D3B8"/>
    <a:srgbClr val="2CBEFD"/>
    <a:srgbClr val="9A2424"/>
    <a:srgbClr val="68DB13"/>
    <a:srgbClr val="FF9425"/>
    <a:srgbClr val="FF3399"/>
    <a:srgbClr val="16557F"/>
    <a:srgbClr val="0B83CF"/>
    <a:srgbClr val="29B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0BFD8-3EFB-4662-A6C5-0617795C5F14}" type="datetimeFigureOut">
              <a:rPr lang="zh-CN" altLang="en-US" smtClean="0"/>
              <a:t>2019/7/26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E4D13-0F77-4153-B279-5BD9F682CDE0}" type="slidenum">
              <a:rPr lang="zh-CN" altLang="en-US" smtClean="0"/>
              <a:t>‹#›</a:t>
            </a:fld>
            <a:endParaRPr lang="zh-CN" altLang="en-US"/>
          </a:p>
        </p:txBody>
      </p:sp>
    </p:spTree>
    <p:extLst>
      <p:ext uri="{BB962C8B-B14F-4D97-AF65-F5344CB8AC3E}">
        <p14:creationId xmlns:p14="http://schemas.microsoft.com/office/powerpoint/2010/main" val="276974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a:t>
            </a:fld>
            <a:endParaRPr lang="zh-CN" altLang="en-US"/>
          </a:p>
        </p:txBody>
      </p:sp>
    </p:spTree>
    <p:extLst>
      <p:ext uri="{BB962C8B-B14F-4D97-AF65-F5344CB8AC3E}">
        <p14:creationId xmlns:p14="http://schemas.microsoft.com/office/powerpoint/2010/main" val="4059338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10</a:t>
            </a:fld>
            <a:endParaRPr lang="zh-CN" altLang="en-US"/>
          </a:p>
        </p:txBody>
      </p:sp>
    </p:spTree>
    <p:extLst>
      <p:ext uri="{BB962C8B-B14F-4D97-AF65-F5344CB8AC3E}">
        <p14:creationId xmlns:p14="http://schemas.microsoft.com/office/powerpoint/2010/main" val="134672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11</a:t>
            </a:fld>
            <a:endParaRPr lang="zh-CN" altLang="en-US"/>
          </a:p>
        </p:txBody>
      </p:sp>
    </p:spTree>
    <p:extLst>
      <p:ext uri="{BB962C8B-B14F-4D97-AF65-F5344CB8AC3E}">
        <p14:creationId xmlns:p14="http://schemas.microsoft.com/office/powerpoint/2010/main" val="2780383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12</a:t>
            </a:fld>
            <a:endParaRPr lang="zh-CN" altLang="en-US"/>
          </a:p>
        </p:txBody>
      </p:sp>
    </p:spTree>
    <p:extLst>
      <p:ext uri="{BB962C8B-B14F-4D97-AF65-F5344CB8AC3E}">
        <p14:creationId xmlns:p14="http://schemas.microsoft.com/office/powerpoint/2010/main" val="2463482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13</a:t>
            </a:fld>
            <a:endParaRPr lang="zh-CN" altLang="en-US"/>
          </a:p>
        </p:txBody>
      </p:sp>
    </p:spTree>
    <p:extLst>
      <p:ext uri="{BB962C8B-B14F-4D97-AF65-F5344CB8AC3E}">
        <p14:creationId xmlns:p14="http://schemas.microsoft.com/office/powerpoint/2010/main" val="1088660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14</a:t>
            </a:fld>
            <a:endParaRPr lang="zh-CN" altLang="en-US"/>
          </a:p>
        </p:txBody>
      </p:sp>
    </p:spTree>
    <p:extLst>
      <p:ext uri="{BB962C8B-B14F-4D97-AF65-F5344CB8AC3E}">
        <p14:creationId xmlns:p14="http://schemas.microsoft.com/office/powerpoint/2010/main" val="2289966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15</a:t>
            </a:fld>
            <a:endParaRPr lang="zh-CN" altLang="en-US"/>
          </a:p>
        </p:txBody>
      </p:sp>
    </p:spTree>
    <p:extLst>
      <p:ext uri="{BB962C8B-B14F-4D97-AF65-F5344CB8AC3E}">
        <p14:creationId xmlns:p14="http://schemas.microsoft.com/office/powerpoint/2010/main" val="3447005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16</a:t>
            </a:fld>
            <a:endParaRPr lang="zh-CN" altLang="en-US"/>
          </a:p>
        </p:txBody>
      </p:sp>
    </p:spTree>
    <p:extLst>
      <p:ext uri="{BB962C8B-B14F-4D97-AF65-F5344CB8AC3E}">
        <p14:creationId xmlns:p14="http://schemas.microsoft.com/office/powerpoint/2010/main" val="2207089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17</a:t>
            </a:fld>
            <a:endParaRPr lang="zh-CN" altLang="en-US"/>
          </a:p>
        </p:txBody>
      </p:sp>
    </p:spTree>
    <p:extLst>
      <p:ext uri="{BB962C8B-B14F-4D97-AF65-F5344CB8AC3E}">
        <p14:creationId xmlns:p14="http://schemas.microsoft.com/office/powerpoint/2010/main" val="2504098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18</a:t>
            </a:fld>
            <a:endParaRPr lang="zh-CN" altLang="en-US"/>
          </a:p>
        </p:txBody>
      </p:sp>
    </p:spTree>
    <p:extLst>
      <p:ext uri="{BB962C8B-B14F-4D97-AF65-F5344CB8AC3E}">
        <p14:creationId xmlns:p14="http://schemas.microsoft.com/office/powerpoint/2010/main" val="1460045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19</a:t>
            </a:fld>
            <a:endParaRPr lang="zh-CN" altLang="en-US"/>
          </a:p>
        </p:txBody>
      </p:sp>
    </p:spTree>
    <p:extLst>
      <p:ext uri="{BB962C8B-B14F-4D97-AF65-F5344CB8AC3E}">
        <p14:creationId xmlns:p14="http://schemas.microsoft.com/office/powerpoint/2010/main" val="282037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a:t>
            </a:fld>
            <a:endParaRPr lang="zh-CN" altLang="en-US"/>
          </a:p>
        </p:txBody>
      </p:sp>
    </p:spTree>
    <p:extLst>
      <p:ext uri="{BB962C8B-B14F-4D97-AF65-F5344CB8AC3E}">
        <p14:creationId xmlns:p14="http://schemas.microsoft.com/office/powerpoint/2010/main" val="3979643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20</a:t>
            </a:fld>
            <a:endParaRPr lang="zh-CN" altLang="en-US"/>
          </a:p>
        </p:txBody>
      </p:sp>
    </p:spTree>
    <p:extLst>
      <p:ext uri="{BB962C8B-B14F-4D97-AF65-F5344CB8AC3E}">
        <p14:creationId xmlns:p14="http://schemas.microsoft.com/office/powerpoint/2010/main" val="1991863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21</a:t>
            </a:fld>
            <a:endParaRPr lang="zh-CN" altLang="en-US"/>
          </a:p>
        </p:txBody>
      </p:sp>
    </p:spTree>
    <p:extLst>
      <p:ext uri="{BB962C8B-B14F-4D97-AF65-F5344CB8AC3E}">
        <p14:creationId xmlns:p14="http://schemas.microsoft.com/office/powerpoint/2010/main" val="3381199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22</a:t>
            </a:fld>
            <a:endParaRPr lang="zh-CN" altLang="en-US"/>
          </a:p>
        </p:txBody>
      </p:sp>
    </p:spTree>
    <p:extLst>
      <p:ext uri="{BB962C8B-B14F-4D97-AF65-F5344CB8AC3E}">
        <p14:creationId xmlns:p14="http://schemas.microsoft.com/office/powerpoint/2010/main" val="4096774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23</a:t>
            </a:fld>
            <a:endParaRPr lang="zh-CN" altLang="en-US"/>
          </a:p>
        </p:txBody>
      </p:sp>
    </p:spTree>
    <p:extLst>
      <p:ext uri="{BB962C8B-B14F-4D97-AF65-F5344CB8AC3E}">
        <p14:creationId xmlns:p14="http://schemas.microsoft.com/office/powerpoint/2010/main" val="3495789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24</a:t>
            </a:fld>
            <a:endParaRPr lang="zh-CN" altLang="en-US"/>
          </a:p>
        </p:txBody>
      </p:sp>
    </p:spTree>
    <p:extLst>
      <p:ext uri="{BB962C8B-B14F-4D97-AF65-F5344CB8AC3E}">
        <p14:creationId xmlns:p14="http://schemas.microsoft.com/office/powerpoint/2010/main" val="4153812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25</a:t>
            </a:fld>
            <a:endParaRPr lang="zh-CN" altLang="en-US"/>
          </a:p>
        </p:txBody>
      </p:sp>
    </p:spTree>
    <p:extLst>
      <p:ext uri="{BB962C8B-B14F-4D97-AF65-F5344CB8AC3E}">
        <p14:creationId xmlns:p14="http://schemas.microsoft.com/office/powerpoint/2010/main" val="1417887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26</a:t>
            </a:fld>
            <a:endParaRPr lang="zh-CN" altLang="en-US"/>
          </a:p>
        </p:txBody>
      </p:sp>
    </p:spTree>
    <p:extLst>
      <p:ext uri="{BB962C8B-B14F-4D97-AF65-F5344CB8AC3E}">
        <p14:creationId xmlns:p14="http://schemas.microsoft.com/office/powerpoint/2010/main" val="3446880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27</a:t>
            </a:fld>
            <a:endParaRPr lang="zh-CN" altLang="en-US"/>
          </a:p>
        </p:txBody>
      </p:sp>
    </p:spTree>
    <p:extLst>
      <p:ext uri="{BB962C8B-B14F-4D97-AF65-F5344CB8AC3E}">
        <p14:creationId xmlns:p14="http://schemas.microsoft.com/office/powerpoint/2010/main" val="3656952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28</a:t>
            </a:fld>
            <a:endParaRPr lang="zh-CN" altLang="en-US"/>
          </a:p>
        </p:txBody>
      </p:sp>
    </p:spTree>
    <p:extLst>
      <p:ext uri="{BB962C8B-B14F-4D97-AF65-F5344CB8AC3E}">
        <p14:creationId xmlns:p14="http://schemas.microsoft.com/office/powerpoint/2010/main" val="239683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29</a:t>
            </a:fld>
            <a:endParaRPr lang="zh-CN" altLang="en-US"/>
          </a:p>
        </p:txBody>
      </p:sp>
    </p:spTree>
    <p:extLst>
      <p:ext uri="{BB962C8B-B14F-4D97-AF65-F5344CB8AC3E}">
        <p14:creationId xmlns:p14="http://schemas.microsoft.com/office/powerpoint/2010/main" val="3233409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3</a:t>
            </a:fld>
            <a:endParaRPr lang="zh-CN" altLang="en-US"/>
          </a:p>
        </p:txBody>
      </p:sp>
    </p:spTree>
    <p:extLst>
      <p:ext uri="{BB962C8B-B14F-4D97-AF65-F5344CB8AC3E}">
        <p14:creationId xmlns:p14="http://schemas.microsoft.com/office/powerpoint/2010/main" val="3028970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30</a:t>
            </a:fld>
            <a:endParaRPr lang="zh-CN" altLang="en-US"/>
          </a:p>
        </p:txBody>
      </p:sp>
    </p:spTree>
    <p:extLst>
      <p:ext uri="{BB962C8B-B14F-4D97-AF65-F5344CB8AC3E}">
        <p14:creationId xmlns:p14="http://schemas.microsoft.com/office/powerpoint/2010/main" val="3677724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31</a:t>
            </a:fld>
            <a:endParaRPr lang="zh-CN" altLang="en-US"/>
          </a:p>
        </p:txBody>
      </p:sp>
    </p:spTree>
    <p:extLst>
      <p:ext uri="{BB962C8B-B14F-4D97-AF65-F5344CB8AC3E}">
        <p14:creationId xmlns:p14="http://schemas.microsoft.com/office/powerpoint/2010/main" val="4041576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4</a:t>
            </a:fld>
            <a:endParaRPr lang="zh-CN" altLang="en-US"/>
          </a:p>
        </p:txBody>
      </p:sp>
    </p:spTree>
    <p:extLst>
      <p:ext uri="{BB962C8B-B14F-4D97-AF65-F5344CB8AC3E}">
        <p14:creationId xmlns:p14="http://schemas.microsoft.com/office/powerpoint/2010/main" val="487688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5</a:t>
            </a:fld>
            <a:endParaRPr lang="zh-CN" altLang="en-US"/>
          </a:p>
        </p:txBody>
      </p:sp>
    </p:spTree>
    <p:extLst>
      <p:ext uri="{BB962C8B-B14F-4D97-AF65-F5344CB8AC3E}">
        <p14:creationId xmlns:p14="http://schemas.microsoft.com/office/powerpoint/2010/main" val="270222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6</a:t>
            </a:fld>
            <a:endParaRPr lang="zh-CN" altLang="en-US"/>
          </a:p>
        </p:txBody>
      </p:sp>
    </p:spTree>
    <p:extLst>
      <p:ext uri="{BB962C8B-B14F-4D97-AF65-F5344CB8AC3E}">
        <p14:creationId xmlns:p14="http://schemas.microsoft.com/office/powerpoint/2010/main" val="196947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7</a:t>
            </a:fld>
            <a:endParaRPr lang="zh-CN" altLang="en-US"/>
          </a:p>
        </p:txBody>
      </p:sp>
    </p:spTree>
    <p:extLst>
      <p:ext uri="{BB962C8B-B14F-4D97-AF65-F5344CB8AC3E}">
        <p14:creationId xmlns:p14="http://schemas.microsoft.com/office/powerpoint/2010/main" val="1842546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8</a:t>
            </a:fld>
            <a:endParaRPr lang="zh-CN" altLang="en-US"/>
          </a:p>
        </p:txBody>
      </p:sp>
    </p:spTree>
    <p:extLst>
      <p:ext uri="{BB962C8B-B14F-4D97-AF65-F5344CB8AC3E}">
        <p14:creationId xmlns:p14="http://schemas.microsoft.com/office/powerpoint/2010/main" val="291602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9</a:t>
            </a:fld>
            <a:endParaRPr lang="zh-CN" altLang="en-US"/>
          </a:p>
        </p:txBody>
      </p:sp>
    </p:spTree>
    <p:extLst>
      <p:ext uri="{BB962C8B-B14F-4D97-AF65-F5344CB8AC3E}">
        <p14:creationId xmlns:p14="http://schemas.microsoft.com/office/powerpoint/2010/main" val="3029952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675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2019/7/26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extLst>
      <p:ext uri="{BB962C8B-B14F-4D97-AF65-F5344CB8AC3E}">
        <p14:creationId xmlns:p14="http://schemas.microsoft.com/office/powerpoint/2010/main" val="2756007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280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文本占位符 10"/>
          <p:cNvSpPr>
            <a:spLocks noGrp="1"/>
          </p:cNvSpPr>
          <p:nvPr>
            <p:ph type="body" sz="quarter" idx="10" hasCustomPrompt="1"/>
          </p:nvPr>
        </p:nvSpPr>
        <p:spPr>
          <a:xfrm>
            <a:off x="5797784" y="3715288"/>
            <a:ext cx="1800000" cy="424732"/>
          </a:xfrm>
          <a:prstGeom prst="rect">
            <a:avLst/>
          </a:prstGeom>
        </p:spPr>
        <p:txBody>
          <a:bodyPr anchor="ctr" anchorCtr="0">
            <a:spAutoFit/>
          </a:bodyPr>
          <a:lstStyle>
            <a:lvl1pPr marL="0" indent="0" algn="ctr">
              <a:buNone/>
              <a:defRPr sz="2400">
                <a:solidFill>
                  <a:schemeClr val="bg1"/>
                </a:solidFill>
              </a:defRPr>
            </a:lvl1pPr>
          </a:lstStyle>
          <a:p>
            <a:pPr lvl="0"/>
            <a:r>
              <a:rPr lang="zh-CN" altLang="en-US" dirty="0"/>
              <a:t>二级目录</a:t>
            </a:r>
          </a:p>
        </p:txBody>
      </p:sp>
      <p:sp>
        <p:nvSpPr>
          <p:cNvPr id="13" name="文本占位符 12"/>
          <p:cNvSpPr>
            <a:spLocks noGrp="1"/>
          </p:cNvSpPr>
          <p:nvPr>
            <p:ph type="body" sz="quarter" idx="11" hasCustomPrompt="1"/>
          </p:nvPr>
        </p:nvSpPr>
        <p:spPr>
          <a:xfrm>
            <a:off x="7833294" y="3715288"/>
            <a:ext cx="1800000" cy="424732"/>
          </a:xfrm>
          <a:prstGeom prst="rect">
            <a:avLst/>
          </a:prstGeom>
        </p:spPr>
        <p:txBody>
          <a:bodyPr anchor="ctr" anchorCtr="0">
            <a:spAutoFit/>
          </a:bodyPr>
          <a:lstStyle>
            <a:lvl1pPr marL="0" indent="0" algn="ctr">
              <a:buNone/>
              <a:defRPr sz="2400">
                <a:solidFill>
                  <a:schemeClr val="bg1"/>
                </a:solidFill>
              </a:defRPr>
            </a:lvl1pPr>
          </a:lstStyle>
          <a:p>
            <a:pPr lvl="0"/>
            <a:r>
              <a:rPr lang="zh-CN" altLang="en-US" dirty="0"/>
              <a:t>二级目录</a:t>
            </a:r>
          </a:p>
        </p:txBody>
      </p:sp>
      <p:sp>
        <p:nvSpPr>
          <p:cNvPr id="15" name="文本占位符 14"/>
          <p:cNvSpPr>
            <a:spLocks noGrp="1"/>
          </p:cNvSpPr>
          <p:nvPr>
            <p:ph type="body" sz="quarter" idx="12" hasCustomPrompt="1"/>
          </p:nvPr>
        </p:nvSpPr>
        <p:spPr>
          <a:xfrm>
            <a:off x="5797784" y="4351075"/>
            <a:ext cx="1800000" cy="424732"/>
          </a:xfrm>
          <a:prstGeom prst="rect">
            <a:avLst/>
          </a:prstGeom>
        </p:spPr>
        <p:txBody>
          <a:bodyPr anchor="ctr" anchorCtr="0">
            <a:spAutoFit/>
          </a:bodyPr>
          <a:lstStyle>
            <a:lvl1pPr marL="0" indent="0" algn="ctr">
              <a:buNone/>
              <a:defRPr sz="2400">
                <a:solidFill>
                  <a:schemeClr val="bg1"/>
                </a:solidFill>
              </a:defRPr>
            </a:lvl1pPr>
          </a:lstStyle>
          <a:p>
            <a:pPr lvl="0"/>
            <a:r>
              <a:rPr lang="zh-CN" altLang="en-US" dirty="0"/>
              <a:t>二级目录</a:t>
            </a:r>
          </a:p>
        </p:txBody>
      </p:sp>
      <p:sp>
        <p:nvSpPr>
          <p:cNvPr id="17" name="文本占位符 16"/>
          <p:cNvSpPr>
            <a:spLocks noGrp="1"/>
          </p:cNvSpPr>
          <p:nvPr>
            <p:ph type="body" sz="quarter" idx="13" hasCustomPrompt="1"/>
          </p:nvPr>
        </p:nvSpPr>
        <p:spPr>
          <a:xfrm>
            <a:off x="7833294" y="4351075"/>
            <a:ext cx="1800000" cy="424732"/>
          </a:xfrm>
          <a:prstGeom prst="rect">
            <a:avLst/>
          </a:prstGeom>
        </p:spPr>
        <p:txBody>
          <a:bodyPr anchor="ctr" anchorCtr="0">
            <a:spAutoFit/>
          </a:bodyPr>
          <a:lstStyle>
            <a:lvl1pPr marL="0" indent="0" algn="ctr">
              <a:buNone/>
              <a:defRPr sz="2400">
                <a:solidFill>
                  <a:schemeClr val="bg1"/>
                </a:solidFill>
              </a:defRPr>
            </a:lvl1pPr>
          </a:lstStyle>
          <a:p>
            <a:pPr lvl="0"/>
            <a:r>
              <a:rPr lang="zh-CN" altLang="en-US" dirty="0"/>
              <a:t>二级目录</a:t>
            </a:r>
          </a:p>
        </p:txBody>
      </p:sp>
      <p:sp>
        <p:nvSpPr>
          <p:cNvPr id="19" name="文本占位符 18"/>
          <p:cNvSpPr>
            <a:spLocks noGrp="1"/>
          </p:cNvSpPr>
          <p:nvPr>
            <p:ph type="body" sz="quarter" idx="14" hasCustomPrompt="1"/>
          </p:nvPr>
        </p:nvSpPr>
        <p:spPr>
          <a:xfrm>
            <a:off x="6450807" y="2479939"/>
            <a:ext cx="2519362" cy="535531"/>
          </a:xfrm>
          <a:prstGeom prst="rect">
            <a:avLst/>
          </a:prstGeom>
        </p:spPr>
        <p:txBody>
          <a:bodyPr anchor="ctr" anchorCtr="0">
            <a:spAutoFit/>
          </a:bodyPr>
          <a:lstStyle>
            <a:lvl1pPr marL="0" indent="0" algn="ctr">
              <a:buNone/>
              <a:defRPr sz="3200">
                <a:solidFill>
                  <a:schemeClr val="bg1"/>
                </a:solidFill>
              </a:defRPr>
            </a:lvl1pPr>
          </a:lstStyle>
          <a:p>
            <a:pPr lvl="0"/>
            <a:r>
              <a:rPr lang="zh-CN" altLang="en-US" dirty="0"/>
              <a:t>一级标题</a:t>
            </a:r>
          </a:p>
        </p:txBody>
      </p:sp>
      <p:sp>
        <p:nvSpPr>
          <p:cNvPr id="21" name="文本占位符 20"/>
          <p:cNvSpPr>
            <a:spLocks noGrp="1"/>
          </p:cNvSpPr>
          <p:nvPr>
            <p:ph type="body" sz="quarter" idx="15" hasCustomPrompt="1"/>
          </p:nvPr>
        </p:nvSpPr>
        <p:spPr>
          <a:xfrm>
            <a:off x="6440488" y="3015470"/>
            <a:ext cx="2540000" cy="313932"/>
          </a:xfrm>
          <a:prstGeom prst="rect">
            <a:avLst/>
          </a:prstGeom>
        </p:spPr>
        <p:txBody>
          <a:bodyPr anchor="ctr" anchorCtr="0">
            <a:spAutoFit/>
          </a:bodyPr>
          <a:lstStyle>
            <a:lvl1pPr marL="0" indent="0" algn="ctr">
              <a:buNone/>
              <a:defRPr sz="1600">
                <a:solidFill>
                  <a:schemeClr val="bg1"/>
                </a:solidFill>
              </a:defRPr>
            </a:lvl1pPr>
          </a:lstStyle>
          <a:p>
            <a:pPr lvl="0"/>
            <a:r>
              <a:rPr lang="en-US" altLang="zh-CN" dirty="0"/>
              <a:t>YIJIBIAOTI</a:t>
            </a:r>
            <a:endParaRPr lang="zh-CN" altLang="en-US" dirty="0"/>
          </a:p>
        </p:txBody>
      </p:sp>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5316" y="1902361"/>
            <a:ext cx="3417953" cy="3377068"/>
          </a:xfrm>
          <a:prstGeom prst="rect">
            <a:avLst/>
          </a:prstGeom>
        </p:spPr>
      </p:pic>
    </p:spTree>
    <p:extLst>
      <p:ext uri="{BB962C8B-B14F-4D97-AF65-F5344CB8AC3E}">
        <p14:creationId xmlns:p14="http://schemas.microsoft.com/office/powerpoint/2010/main" val="4033507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750"/>
                                        <p:tgtEl>
                                          <p:spTgt spid="19">
                                            <p:txEl>
                                              <p:pRg st="0" end="0"/>
                                            </p:txEl>
                                          </p:spTgt>
                                        </p:tgtEl>
                                      </p:cBhvr>
                                    </p:animEffect>
                                    <p:anim calcmode="lin" valueType="num">
                                      <p:cBhvr>
                                        <p:cTn id="12"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1">
                                            <p:txEl>
                                              <p:pRg st="0" end="0"/>
                                            </p:txEl>
                                          </p:spTgt>
                                        </p:tgtEl>
                                        <p:attrNameLst>
                                          <p:attrName>style.visibility</p:attrName>
                                        </p:attrNameLst>
                                      </p:cBhvr>
                                      <p:to>
                                        <p:strVal val="visible"/>
                                      </p:to>
                                    </p:set>
                                    <p:animEffect transition="in" filter="fade">
                                      <p:cBhvr>
                                        <p:cTn id="16" dur="750"/>
                                        <p:tgtEl>
                                          <p:spTgt spid="21">
                                            <p:txEl>
                                              <p:pRg st="0" end="0"/>
                                            </p:txEl>
                                          </p:spTgt>
                                        </p:tgtEl>
                                      </p:cBhvr>
                                    </p:animEffect>
                                    <p:anim calcmode="lin" valueType="num">
                                      <p:cBhvr>
                                        <p:cTn id="17"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21">
                                            <p:txEl>
                                              <p:pRg st="0" end="0"/>
                                            </p:txEl>
                                          </p:spTgt>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100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500"/>
                                        <p:tgtEl>
                                          <p:spTgt spid="13">
                                            <p:txEl>
                                              <p:pRg st="0" end="0"/>
                                            </p:txEl>
                                          </p:spTgt>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par>
                                <p:cTn id="28" presetID="10" presetClass="entr" presetSubtype="0" fill="hold" grpId="0" nodeType="withEffect">
                                  <p:stCondLst>
                                    <p:cond delay="250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fade">
                                      <p:cBhvr>
                                        <p:cTn id="3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3" grpId="0" build="p">
        <p:tmplLst>
          <p:tmpl lvl="1">
            <p:tnLst>
              <p:par>
                <p:cTn presetID="10" presetClass="entr" presetSubtype="0" fill="hold" nodeType="withEffect">
                  <p:stCondLst>
                    <p:cond delay="15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2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withEffect">
                  <p:stCondLst>
                    <p:cond delay="2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build="p">
        <p:tmplLst>
          <p:tmpl lvl="1">
            <p:tnLst>
              <p:par>
                <p:cTn presetID="42"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750"/>
                        <p:tgtEl>
                          <p:spTgt spid="19"/>
                        </p:tgtEl>
                      </p:cBhvr>
                    </p:animEffect>
                    <p:anim calcmode="lin" valueType="num">
                      <p:cBhvr>
                        <p:cTn dur="750" fill="hold"/>
                        <p:tgtEl>
                          <p:spTgt spid="19"/>
                        </p:tgtEl>
                        <p:attrNameLst>
                          <p:attrName>ppt_x</p:attrName>
                        </p:attrNameLst>
                      </p:cBhvr>
                      <p:tavLst>
                        <p:tav tm="0">
                          <p:val>
                            <p:strVal val="#ppt_x"/>
                          </p:val>
                        </p:tav>
                        <p:tav tm="100000">
                          <p:val>
                            <p:strVal val="#ppt_x"/>
                          </p:val>
                        </p:tav>
                      </p:tavLst>
                    </p:anim>
                    <p:anim calcmode="lin" valueType="num">
                      <p:cBhvr>
                        <p:cTn dur="750" fill="hold"/>
                        <p:tgtEl>
                          <p:spTgt spid="19"/>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7"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750"/>
                        <p:tgtEl>
                          <p:spTgt spid="21"/>
                        </p:tgtEl>
                      </p:cBhvr>
                    </p:animEffect>
                    <p:anim calcmode="lin" valueType="num">
                      <p:cBhvr>
                        <p:cTn dur="750" fill="hold"/>
                        <p:tgtEl>
                          <p:spTgt spid="21"/>
                        </p:tgtEl>
                        <p:attrNameLst>
                          <p:attrName>ppt_x</p:attrName>
                        </p:attrNameLst>
                      </p:cBhvr>
                      <p:tavLst>
                        <p:tav tm="0">
                          <p:val>
                            <p:strVal val="#ppt_x"/>
                          </p:val>
                        </p:tav>
                        <p:tav tm="100000">
                          <p:val>
                            <p:strVal val="#ppt_x"/>
                          </p:val>
                        </p:tav>
                      </p:tavLst>
                    </p:anim>
                    <p:anim calcmode="lin" valueType="num">
                      <p:cBhvr>
                        <p:cTn dur="750" fill="hold"/>
                        <p:tgtEl>
                          <p:spTgt spid="2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93797" y="51558"/>
            <a:ext cx="1620957" cy="523220"/>
          </a:xfrm>
          <a:prstGeom prst="rect">
            <a:avLst/>
          </a:prstGeom>
        </p:spPr>
        <p:txBody>
          <a:bodyPr wrap="none" anchor="ctr" anchorCtr="0">
            <a:spAutoFit/>
          </a:bodyPr>
          <a:lstStyle>
            <a:lvl1pPr algn="ctr">
              <a:lnSpc>
                <a:spcPct val="100000"/>
              </a:lnSpc>
              <a:defRPr sz="2800">
                <a:solidFill>
                  <a:schemeClr val="accent1"/>
                </a:solidFill>
              </a:defRPr>
            </a:lvl1pPr>
          </a:lstStyle>
          <a:p>
            <a:r>
              <a:rPr lang="zh-CN" altLang="en-US" dirty="0"/>
              <a:t>标题样式</a:t>
            </a:r>
          </a:p>
        </p:txBody>
      </p:sp>
      <p:sp>
        <p:nvSpPr>
          <p:cNvPr id="3" name="矩形 2"/>
          <p:cNvSpPr/>
          <p:nvPr userDrawn="1"/>
        </p:nvSpPr>
        <p:spPr>
          <a:xfrm>
            <a:off x="-1" y="128585"/>
            <a:ext cx="542925"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2665628" y="128585"/>
            <a:ext cx="9526372"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84161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2019/7/26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extLst>
      <p:ext uri="{BB962C8B-B14F-4D97-AF65-F5344CB8AC3E}">
        <p14:creationId xmlns:p14="http://schemas.microsoft.com/office/powerpoint/2010/main" val="34158778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2019/7/26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extLst>
      <p:ext uri="{BB962C8B-B14F-4D97-AF65-F5344CB8AC3E}">
        <p14:creationId xmlns:p14="http://schemas.microsoft.com/office/powerpoint/2010/main" val="4032601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2019/7/26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extLst>
      <p:ext uri="{BB962C8B-B14F-4D97-AF65-F5344CB8AC3E}">
        <p14:creationId xmlns:p14="http://schemas.microsoft.com/office/powerpoint/2010/main" val="137613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2019/7/26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extLst>
      <p:ext uri="{BB962C8B-B14F-4D97-AF65-F5344CB8AC3E}">
        <p14:creationId xmlns:p14="http://schemas.microsoft.com/office/powerpoint/2010/main" val="1933146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2019/7/26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extLst>
      <p:ext uri="{BB962C8B-B14F-4D97-AF65-F5344CB8AC3E}">
        <p14:creationId xmlns:p14="http://schemas.microsoft.com/office/powerpoint/2010/main" val="1289548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459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4992" y="472318"/>
            <a:ext cx="6524173" cy="6355291"/>
          </a:xfrm>
          <a:prstGeom prst="rect">
            <a:avLst/>
          </a:prstGeom>
        </p:spPr>
      </p:pic>
      <p:sp>
        <p:nvSpPr>
          <p:cNvPr id="12" name="文本框 11"/>
          <p:cNvSpPr txBox="1"/>
          <p:nvPr/>
        </p:nvSpPr>
        <p:spPr>
          <a:xfrm>
            <a:off x="1095093" y="2726633"/>
            <a:ext cx="9944668" cy="923330"/>
          </a:xfrm>
          <a:prstGeom prst="rect">
            <a:avLst/>
          </a:prstGeom>
          <a:noFill/>
        </p:spPr>
        <p:txBody>
          <a:bodyPr wrap="square" rtlCol="0">
            <a:spAutoFit/>
          </a:bodyPr>
          <a:lstStyle/>
          <a:p>
            <a:pPr algn="ctr"/>
            <a:r>
              <a:rPr lang="zh-CN" altLang="en-US" sz="5400" dirty="0">
                <a:solidFill>
                  <a:schemeClr val="bg1"/>
                </a:solidFill>
                <a:cs typeface="+mn-ea"/>
                <a:sym typeface="+mn-lt"/>
              </a:rPr>
              <a:t>中国检验认证集团澳门有限公司</a:t>
            </a:r>
          </a:p>
        </p:txBody>
      </p:sp>
      <p:sp>
        <p:nvSpPr>
          <p:cNvPr id="168" name="文本框 167"/>
          <p:cNvSpPr txBox="1"/>
          <p:nvPr/>
        </p:nvSpPr>
        <p:spPr>
          <a:xfrm>
            <a:off x="1793675" y="3703324"/>
            <a:ext cx="8547504" cy="400110"/>
          </a:xfrm>
          <a:prstGeom prst="rect">
            <a:avLst/>
          </a:prstGeom>
          <a:noFill/>
        </p:spPr>
        <p:txBody>
          <a:bodyPr wrap="square" rtlCol="0">
            <a:spAutoFit/>
          </a:bodyPr>
          <a:lstStyle/>
          <a:p>
            <a:pPr algn="ctr"/>
            <a:r>
              <a:rPr lang="en-US" altLang="zh-CN" sz="2000" dirty="0">
                <a:solidFill>
                  <a:schemeClr val="bg1"/>
                </a:solidFill>
                <a:cs typeface="+mn-ea"/>
                <a:sym typeface="+mn-lt"/>
              </a:rPr>
              <a:t>China Certification &amp; Inspection Group Macau Co., LTD</a:t>
            </a:r>
            <a:endParaRPr lang="zh-CN" altLang="en-US" sz="2000" dirty="0">
              <a:solidFill>
                <a:schemeClr val="bg1"/>
              </a:solidFill>
              <a:cs typeface="+mn-ea"/>
              <a:sym typeface="+mn-lt"/>
            </a:endParaRPr>
          </a:p>
        </p:txBody>
      </p:sp>
      <p:cxnSp>
        <p:nvCxnSpPr>
          <p:cNvPr id="7" name="直接连接符 6"/>
          <p:cNvCxnSpPr/>
          <p:nvPr/>
        </p:nvCxnSpPr>
        <p:spPr>
          <a:xfrm>
            <a:off x="1822248" y="4253705"/>
            <a:ext cx="8547504" cy="0"/>
          </a:xfrm>
          <a:prstGeom prst="line">
            <a:avLst/>
          </a:prstGeom>
          <a:ln>
            <a:gradFill>
              <a:gsLst>
                <a:gs pos="0">
                  <a:schemeClr val="bg1">
                    <a:alpha val="0"/>
                  </a:schemeClr>
                </a:gs>
                <a:gs pos="50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a16="http://schemas.microsoft.com/office/drawing/2014/main" id="{9AFDC448-2F44-44E5-8440-B66227D961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7151" y="4480441"/>
            <a:ext cx="2000552" cy="2000552"/>
          </a:xfrm>
          <a:prstGeom prst="rect">
            <a:avLst/>
          </a:prstGeom>
        </p:spPr>
      </p:pic>
    </p:spTree>
    <p:extLst>
      <p:ext uri="{BB962C8B-B14F-4D97-AF65-F5344CB8AC3E}">
        <p14:creationId xmlns:p14="http://schemas.microsoft.com/office/powerpoint/2010/main" val="3806908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168"/>
                                        </p:tgtEl>
                                        <p:attrNameLst>
                                          <p:attrName>style.visibility</p:attrName>
                                        </p:attrNameLst>
                                      </p:cBhvr>
                                      <p:to>
                                        <p:strVal val="visible"/>
                                      </p:to>
                                    </p:set>
                                    <p:animEffect transition="in" filter="fade">
                                      <p:cBhvr>
                                        <p:cTn id="17" dur="750"/>
                                        <p:tgtEl>
                                          <p:spTgt spid="168"/>
                                        </p:tgtEl>
                                      </p:cBhvr>
                                    </p:animEffect>
                                  </p:childTnLst>
                                </p:cTn>
                              </p:par>
                            </p:childTnLst>
                          </p:cTn>
                        </p:par>
                        <p:par>
                          <p:cTn id="18" fill="hold">
                            <p:stCondLst>
                              <p:cond delay="3750"/>
                            </p:stCondLst>
                            <p:childTnLst>
                              <p:par>
                                <p:cTn id="19" presetID="16" presetClass="entr" presetSubtype="37"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par>
                          <p:cTn id="22" fill="hold">
                            <p:stCondLst>
                              <p:cond delay="4250"/>
                            </p:stCondLst>
                            <p:childTnLst>
                              <p:par>
                                <p:cTn id="23" presetID="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国检</a:t>
            </a:r>
          </a:p>
        </p:txBody>
      </p:sp>
      <p:sp>
        <p:nvSpPr>
          <p:cNvPr id="3" name="文本占位符 2"/>
          <p:cNvSpPr>
            <a:spLocks noGrp="1"/>
          </p:cNvSpPr>
          <p:nvPr>
            <p:ph type="body" sz="quarter" idx="11"/>
          </p:nvPr>
        </p:nvSpPr>
        <p:spPr/>
        <p:txBody>
          <a:bodyPr/>
          <a:lstStyle/>
          <a:p>
            <a:r>
              <a:rPr lang="zh-CN" altLang="en-US" dirty="0"/>
              <a:t>分析</a:t>
            </a:r>
          </a:p>
        </p:txBody>
      </p:sp>
      <p:sp>
        <p:nvSpPr>
          <p:cNvPr id="11" name="文本占位符 10"/>
          <p:cNvSpPr>
            <a:spLocks noGrp="1"/>
          </p:cNvSpPr>
          <p:nvPr>
            <p:ph type="body" sz="quarter" idx="14"/>
          </p:nvPr>
        </p:nvSpPr>
        <p:spPr>
          <a:xfrm>
            <a:off x="6450807" y="2479939"/>
            <a:ext cx="2519362" cy="535531"/>
          </a:xfrm>
        </p:spPr>
        <p:txBody>
          <a:bodyPr/>
          <a:lstStyle/>
          <a:p>
            <a:r>
              <a:rPr lang="zh-CN" altLang="en-US" dirty="0">
                <a:cs typeface="+mn-ea"/>
                <a:sym typeface="+mn-lt"/>
              </a:rPr>
              <a:t>实验室能力</a:t>
            </a:r>
          </a:p>
        </p:txBody>
      </p:sp>
      <p:sp>
        <p:nvSpPr>
          <p:cNvPr id="12" name="文本占位符 11"/>
          <p:cNvSpPr>
            <a:spLocks noGrp="1"/>
          </p:cNvSpPr>
          <p:nvPr>
            <p:ph type="body" sz="quarter" idx="15"/>
          </p:nvPr>
        </p:nvSpPr>
        <p:spPr>
          <a:xfrm>
            <a:off x="6440488" y="2904671"/>
            <a:ext cx="2779712" cy="535531"/>
          </a:xfrm>
        </p:spPr>
        <p:txBody>
          <a:bodyPr/>
          <a:lstStyle/>
          <a:p>
            <a:r>
              <a:rPr lang="en-US" altLang="zh-CN" dirty="0">
                <a:latin typeface="+mn-ea"/>
                <a:cs typeface="+mn-ea"/>
                <a:sym typeface="+mn-lt"/>
              </a:rPr>
              <a:t>LABORATORY CAPABILITY</a:t>
            </a:r>
            <a:endParaRPr lang="zh-CN" altLang="en-US" dirty="0">
              <a:latin typeface="+mn-ea"/>
              <a:cs typeface="+mn-ea"/>
              <a:sym typeface="+mn-lt"/>
            </a:endParaRPr>
          </a:p>
        </p:txBody>
      </p:sp>
    </p:spTree>
    <p:extLst>
      <p:ext uri="{BB962C8B-B14F-4D97-AF65-F5344CB8AC3E}">
        <p14:creationId xmlns:p14="http://schemas.microsoft.com/office/powerpoint/2010/main" val="3060436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a:extLst>
              <a:ext uri="{FF2B5EF4-FFF2-40B4-BE49-F238E27FC236}">
                <a16:creationId xmlns:a16="http://schemas.microsoft.com/office/drawing/2014/main" id="{655CAC63-8295-4F59-AEEC-C93830991EBA}"/>
              </a:ext>
            </a:extLst>
          </p:cNvPr>
          <p:cNvSpPr/>
          <p:nvPr/>
        </p:nvSpPr>
        <p:spPr>
          <a:xfrm>
            <a:off x="2332520" y="5818653"/>
            <a:ext cx="7147040" cy="56447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cs typeface="+mn-ea"/>
                <a:sym typeface="+mn-lt"/>
              </a:rPr>
              <a:t>前台接待</a:t>
            </a:r>
          </a:p>
        </p:txBody>
      </p:sp>
      <p:sp>
        <p:nvSpPr>
          <p:cNvPr id="2" name="标题 1"/>
          <p:cNvSpPr>
            <a:spLocks noGrp="1"/>
          </p:cNvSpPr>
          <p:nvPr>
            <p:ph type="title"/>
          </p:nvPr>
        </p:nvSpPr>
        <p:spPr>
          <a:xfrm>
            <a:off x="1152872" y="51558"/>
            <a:ext cx="902811" cy="523220"/>
          </a:xfrm>
        </p:spPr>
        <p:txBody>
          <a:bodyPr/>
          <a:lstStyle/>
          <a:p>
            <a:r>
              <a:rPr lang="zh-CN" altLang="en-US" dirty="0"/>
              <a:t>国检</a:t>
            </a:r>
          </a:p>
        </p:txBody>
      </p:sp>
      <p:pic>
        <p:nvPicPr>
          <p:cNvPr id="26" name="图片 25">
            <a:extLst>
              <a:ext uri="{FF2B5EF4-FFF2-40B4-BE49-F238E27FC236}">
                <a16:creationId xmlns:a16="http://schemas.microsoft.com/office/drawing/2014/main" id="{C9367E17-EB4B-480E-BC37-C1ACFBECAD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099" t="23530" r="7651" b="9569"/>
          <a:stretch/>
        </p:blipFill>
        <p:spPr>
          <a:xfrm>
            <a:off x="2332520" y="1033987"/>
            <a:ext cx="7147040" cy="4790026"/>
          </a:xfrm>
          <a:prstGeom prst="rect">
            <a:avLst/>
          </a:prstGeom>
        </p:spPr>
      </p:pic>
    </p:spTree>
    <p:extLst>
      <p:ext uri="{BB962C8B-B14F-4D97-AF65-F5344CB8AC3E}">
        <p14:creationId xmlns:p14="http://schemas.microsoft.com/office/powerpoint/2010/main" val="4004170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2" y="51558"/>
            <a:ext cx="902811" cy="523220"/>
          </a:xfrm>
        </p:spPr>
        <p:txBody>
          <a:bodyPr/>
          <a:lstStyle/>
          <a:p>
            <a:r>
              <a:rPr lang="zh-CN" altLang="en-US" dirty="0"/>
              <a:t>国检</a:t>
            </a:r>
          </a:p>
        </p:txBody>
      </p:sp>
      <p:sp>
        <p:nvSpPr>
          <p:cNvPr id="6" name="矩形 5"/>
          <p:cNvSpPr/>
          <p:nvPr/>
        </p:nvSpPr>
        <p:spPr>
          <a:xfrm>
            <a:off x="9056440" y="931294"/>
            <a:ext cx="1262020" cy="514297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dirty="0">
              <a:cs typeface="+mn-ea"/>
              <a:sym typeface="+mn-lt"/>
            </a:endParaRPr>
          </a:p>
        </p:txBody>
      </p:sp>
      <p:pic>
        <p:nvPicPr>
          <p:cNvPr id="18" name="图片 17">
            <a:extLst>
              <a:ext uri="{FF2B5EF4-FFF2-40B4-BE49-F238E27FC236}">
                <a16:creationId xmlns:a16="http://schemas.microsoft.com/office/drawing/2014/main" id="{F732DBE9-D78B-45FC-8119-DEDCC9210F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1548" y="931294"/>
            <a:ext cx="7214891" cy="5142972"/>
          </a:xfrm>
          <a:prstGeom prst="rect">
            <a:avLst/>
          </a:prstGeom>
        </p:spPr>
      </p:pic>
      <p:sp>
        <p:nvSpPr>
          <p:cNvPr id="8" name="文本框 7">
            <a:extLst>
              <a:ext uri="{FF2B5EF4-FFF2-40B4-BE49-F238E27FC236}">
                <a16:creationId xmlns:a16="http://schemas.microsoft.com/office/drawing/2014/main" id="{A0390C35-3F68-42F3-BB1E-18167C8EBA06}"/>
              </a:ext>
            </a:extLst>
          </p:cNvPr>
          <p:cNvSpPr txBox="1"/>
          <p:nvPr/>
        </p:nvSpPr>
        <p:spPr>
          <a:xfrm>
            <a:off x="9494367" y="2743924"/>
            <a:ext cx="461665" cy="1015663"/>
          </a:xfrm>
          <a:prstGeom prst="rect">
            <a:avLst/>
          </a:prstGeom>
          <a:noFill/>
        </p:spPr>
        <p:txBody>
          <a:bodyPr vert="eaVert" wrap="none" rtlCol="0">
            <a:spAutoFit/>
          </a:bodyPr>
          <a:lstStyle/>
          <a:p>
            <a:r>
              <a:rPr lang="zh-CN" altLang="en-US" dirty="0">
                <a:solidFill>
                  <a:schemeClr val="bg1"/>
                </a:solidFill>
                <a:cs typeface="+mn-ea"/>
                <a:sym typeface="+mn-lt"/>
              </a:rPr>
              <a:t>四维彩超</a:t>
            </a:r>
          </a:p>
        </p:txBody>
      </p:sp>
    </p:spTree>
    <p:extLst>
      <p:ext uri="{BB962C8B-B14F-4D97-AF65-F5344CB8AC3E}">
        <p14:creationId xmlns:p14="http://schemas.microsoft.com/office/powerpoint/2010/main" val="254297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2" y="51558"/>
            <a:ext cx="902811" cy="523220"/>
          </a:xfrm>
        </p:spPr>
        <p:txBody>
          <a:bodyPr/>
          <a:lstStyle/>
          <a:p>
            <a:r>
              <a:rPr lang="zh-CN" altLang="en-US" dirty="0"/>
              <a:t>国检</a:t>
            </a:r>
          </a:p>
        </p:txBody>
      </p:sp>
      <p:sp>
        <p:nvSpPr>
          <p:cNvPr id="7" name="矩形 6"/>
          <p:cNvSpPr/>
          <p:nvPr/>
        </p:nvSpPr>
        <p:spPr>
          <a:xfrm>
            <a:off x="1722679" y="1087083"/>
            <a:ext cx="1423192" cy="515432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cs typeface="+mn-ea"/>
                <a:sym typeface="+mn-lt"/>
              </a:rPr>
              <a:t>X</a:t>
            </a:r>
            <a:r>
              <a:rPr lang="zh-CN" altLang="en-US" sz="1600" dirty="0">
                <a:cs typeface="+mn-ea"/>
                <a:sym typeface="+mn-lt"/>
              </a:rPr>
              <a:t>光实验室</a:t>
            </a:r>
          </a:p>
        </p:txBody>
      </p:sp>
      <p:pic>
        <p:nvPicPr>
          <p:cNvPr id="20" name="图片 19">
            <a:extLst>
              <a:ext uri="{FF2B5EF4-FFF2-40B4-BE49-F238E27FC236}">
                <a16:creationId xmlns:a16="http://schemas.microsoft.com/office/drawing/2014/main" id="{704F710E-2E95-4665-A2F1-251A438D58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5871" y="1087083"/>
            <a:ext cx="6878806" cy="5154327"/>
          </a:xfrm>
          <a:prstGeom prst="rect">
            <a:avLst/>
          </a:prstGeom>
        </p:spPr>
      </p:pic>
    </p:spTree>
    <p:extLst>
      <p:ext uri="{BB962C8B-B14F-4D97-AF65-F5344CB8AC3E}">
        <p14:creationId xmlns:p14="http://schemas.microsoft.com/office/powerpoint/2010/main" val="3443408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2" y="51558"/>
            <a:ext cx="902811" cy="523220"/>
          </a:xfrm>
        </p:spPr>
        <p:txBody>
          <a:bodyPr/>
          <a:lstStyle/>
          <a:p>
            <a:r>
              <a:rPr lang="zh-CN" altLang="en-US" dirty="0"/>
              <a:t>国检</a:t>
            </a:r>
          </a:p>
        </p:txBody>
      </p:sp>
      <p:pic>
        <p:nvPicPr>
          <p:cNvPr id="16" name="图片 15">
            <a:extLst>
              <a:ext uri="{FF2B5EF4-FFF2-40B4-BE49-F238E27FC236}">
                <a16:creationId xmlns:a16="http://schemas.microsoft.com/office/drawing/2014/main" id="{318B934A-ED86-4715-A7E5-FFE8410898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307" y="956714"/>
            <a:ext cx="7020889" cy="5206731"/>
          </a:xfrm>
          <a:prstGeom prst="rect">
            <a:avLst/>
          </a:prstGeom>
        </p:spPr>
      </p:pic>
      <p:sp>
        <p:nvSpPr>
          <p:cNvPr id="12" name="矩形 11">
            <a:extLst>
              <a:ext uri="{FF2B5EF4-FFF2-40B4-BE49-F238E27FC236}">
                <a16:creationId xmlns:a16="http://schemas.microsoft.com/office/drawing/2014/main" id="{B1A45B4C-2453-40AE-A4BA-4DD538F69969}"/>
              </a:ext>
            </a:extLst>
          </p:cNvPr>
          <p:cNvSpPr/>
          <p:nvPr/>
        </p:nvSpPr>
        <p:spPr>
          <a:xfrm>
            <a:off x="9316196" y="956714"/>
            <a:ext cx="1164919" cy="520673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cs typeface="+mn-ea"/>
                <a:sym typeface="+mn-lt"/>
              </a:rPr>
              <a:t>候诊区</a:t>
            </a:r>
          </a:p>
        </p:txBody>
      </p:sp>
    </p:spTree>
    <p:extLst>
      <p:ext uri="{BB962C8B-B14F-4D97-AF65-F5344CB8AC3E}">
        <p14:creationId xmlns:p14="http://schemas.microsoft.com/office/powerpoint/2010/main" val="1717668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2" y="51558"/>
            <a:ext cx="902811" cy="523220"/>
          </a:xfrm>
        </p:spPr>
        <p:txBody>
          <a:bodyPr/>
          <a:lstStyle/>
          <a:p>
            <a:r>
              <a:rPr lang="zh-CN" altLang="en-US" dirty="0"/>
              <a:t>国检</a:t>
            </a:r>
          </a:p>
        </p:txBody>
      </p:sp>
      <p:sp>
        <p:nvSpPr>
          <p:cNvPr id="4" name="矩形 3"/>
          <p:cNvSpPr/>
          <p:nvPr/>
        </p:nvSpPr>
        <p:spPr>
          <a:xfrm>
            <a:off x="1843861" y="880635"/>
            <a:ext cx="1164919" cy="541732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cs typeface="+mn-ea"/>
                <a:sym typeface="+mn-lt"/>
              </a:rPr>
              <a:t>化验室</a:t>
            </a:r>
          </a:p>
        </p:txBody>
      </p:sp>
      <p:pic>
        <p:nvPicPr>
          <p:cNvPr id="24" name="图片 23">
            <a:extLst>
              <a:ext uri="{FF2B5EF4-FFF2-40B4-BE49-F238E27FC236}">
                <a16:creationId xmlns:a16="http://schemas.microsoft.com/office/drawing/2014/main" id="{2D3F7565-1B17-45EC-A61F-865083E51C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8780" y="880635"/>
            <a:ext cx="7024452" cy="5417321"/>
          </a:xfrm>
          <a:prstGeom prst="rect">
            <a:avLst/>
          </a:prstGeom>
        </p:spPr>
      </p:pic>
    </p:spTree>
    <p:extLst>
      <p:ext uri="{BB962C8B-B14F-4D97-AF65-F5344CB8AC3E}">
        <p14:creationId xmlns:p14="http://schemas.microsoft.com/office/powerpoint/2010/main" val="3138537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0177" y="77433"/>
            <a:ext cx="1620957" cy="523220"/>
          </a:xfrm>
        </p:spPr>
        <p:txBody>
          <a:bodyPr/>
          <a:lstStyle/>
          <a:p>
            <a:r>
              <a:rPr lang="zh-CN" altLang="en-US" dirty="0"/>
              <a:t>国检能力</a:t>
            </a:r>
          </a:p>
        </p:txBody>
      </p:sp>
      <p:cxnSp>
        <p:nvCxnSpPr>
          <p:cNvPr id="5" name="直接连接符 4"/>
          <p:cNvCxnSpPr/>
          <p:nvPr/>
        </p:nvCxnSpPr>
        <p:spPr>
          <a:xfrm>
            <a:off x="755779" y="896321"/>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31089" y="964438"/>
            <a:ext cx="2272146" cy="461665"/>
          </a:xfrm>
          <a:prstGeom prst="rect">
            <a:avLst/>
          </a:prstGeom>
          <a:noFill/>
        </p:spPr>
        <p:txBody>
          <a:bodyPr wrap="square" rtlCol="0">
            <a:spAutoFit/>
          </a:bodyPr>
          <a:lstStyle/>
          <a:p>
            <a:pPr>
              <a:spcBef>
                <a:spcPts val="600"/>
              </a:spcBef>
            </a:pPr>
            <a:r>
              <a:rPr lang="zh-CN" altLang="en-US" sz="2400" b="1" dirty="0">
                <a:solidFill>
                  <a:schemeClr val="accent1"/>
                </a:solidFill>
                <a:cs typeface="+mn-ea"/>
                <a:sym typeface="+mn-lt"/>
              </a:rPr>
              <a:t>脏器扫描</a:t>
            </a:r>
            <a:endParaRPr lang="en-US" altLang="zh-CN" dirty="0">
              <a:solidFill>
                <a:schemeClr val="accent1"/>
              </a:solidFill>
              <a:cs typeface="+mn-ea"/>
              <a:sym typeface="+mn-lt"/>
            </a:endParaRPr>
          </a:p>
        </p:txBody>
      </p:sp>
      <p:cxnSp>
        <p:nvCxnSpPr>
          <p:cNvPr id="7" name="直接连接符 6"/>
          <p:cNvCxnSpPr/>
          <p:nvPr/>
        </p:nvCxnSpPr>
        <p:spPr>
          <a:xfrm>
            <a:off x="728054" y="1526320"/>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65717" y="1637597"/>
            <a:ext cx="2272146" cy="4835683"/>
          </a:xfrm>
          <a:prstGeom prst="rect">
            <a:avLst/>
          </a:prstGeom>
          <a:noFill/>
        </p:spPr>
        <p:txBody>
          <a:bodyPr wrap="square" rtlCol="0">
            <a:spAutoFit/>
          </a:bodyPr>
          <a:lstStyle/>
          <a:p>
            <a:pPr>
              <a:lnSpc>
                <a:spcPct val="150000"/>
              </a:lnSpc>
              <a:spcBef>
                <a:spcPts val="600"/>
              </a:spcBef>
            </a:pPr>
            <a:r>
              <a:rPr lang="zh-CN" altLang="en-US" sz="1000" dirty="0">
                <a:cs typeface="+mn-ea"/>
                <a:sym typeface="+mn-lt"/>
              </a:rPr>
              <a:t>肝脏</a:t>
            </a:r>
          </a:p>
          <a:p>
            <a:pPr>
              <a:lnSpc>
                <a:spcPct val="150000"/>
              </a:lnSpc>
              <a:spcBef>
                <a:spcPts val="600"/>
              </a:spcBef>
            </a:pPr>
            <a:r>
              <a:rPr lang="zh-CN" altLang="en-US" sz="1000" dirty="0">
                <a:cs typeface="+mn-ea"/>
                <a:sym typeface="+mn-lt"/>
              </a:rPr>
              <a:t>胆囊</a:t>
            </a:r>
          </a:p>
          <a:p>
            <a:pPr>
              <a:lnSpc>
                <a:spcPct val="150000"/>
              </a:lnSpc>
              <a:spcBef>
                <a:spcPts val="600"/>
              </a:spcBef>
            </a:pPr>
            <a:r>
              <a:rPr lang="zh-CN" altLang="en-US" sz="1000" dirty="0">
                <a:cs typeface="+mn-ea"/>
                <a:sym typeface="+mn-lt"/>
              </a:rPr>
              <a:t>脾脏</a:t>
            </a:r>
          </a:p>
          <a:p>
            <a:pPr>
              <a:lnSpc>
                <a:spcPct val="150000"/>
              </a:lnSpc>
              <a:spcBef>
                <a:spcPts val="600"/>
              </a:spcBef>
            </a:pPr>
            <a:r>
              <a:rPr lang="zh-CN" altLang="en-US" sz="1000" dirty="0">
                <a:cs typeface="+mn-ea"/>
                <a:sym typeface="+mn-lt"/>
              </a:rPr>
              <a:t>胰腺</a:t>
            </a:r>
          </a:p>
          <a:p>
            <a:pPr>
              <a:lnSpc>
                <a:spcPct val="150000"/>
              </a:lnSpc>
              <a:spcBef>
                <a:spcPts val="600"/>
              </a:spcBef>
            </a:pPr>
            <a:r>
              <a:rPr lang="zh-CN" altLang="en-US" sz="1000" dirty="0">
                <a:cs typeface="+mn-ea"/>
                <a:sym typeface="+mn-lt"/>
              </a:rPr>
              <a:t>肾脏</a:t>
            </a:r>
          </a:p>
          <a:p>
            <a:pPr>
              <a:lnSpc>
                <a:spcPct val="150000"/>
              </a:lnSpc>
              <a:spcBef>
                <a:spcPts val="600"/>
              </a:spcBef>
            </a:pPr>
            <a:r>
              <a:rPr lang="zh-CN" altLang="en-US" sz="1000" dirty="0">
                <a:cs typeface="+mn-ea"/>
                <a:sym typeface="+mn-lt"/>
              </a:rPr>
              <a:t>前列腺</a:t>
            </a:r>
          </a:p>
          <a:p>
            <a:pPr>
              <a:lnSpc>
                <a:spcPct val="150000"/>
              </a:lnSpc>
              <a:spcBef>
                <a:spcPts val="600"/>
              </a:spcBef>
            </a:pPr>
            <a:r>
              <a:rPr lang="zh-CN" altLang="en-US" sz="1000" dirty="0">
                <a:cs typeface="+mn-ea"/>
                <a:sym typeface="+mn-lt"/>
              </a:rPr>
              <a:t>膀胱</a:t>
            </a:r>
          </a:p>
          <a:p>
            <a:pPr>
              <a:lnSpc>
                <a:spcPct val="150000"/>
              </a:lnSpc>
              <a:spcBef>
                <a:spcPts val="600"/>
              </a:spcBef>
            </a:pPr>
            <a:r>
              <a:rPr lang="zh-CN" altLang="en-US" sz="1000" dirty="0">
                <a:cs typeface="+mn-ea"/>
                <a:sym typeface="+mn-lt"/>
              </a:rPr>
              <a:t>消化系统扫描（肝、胆、脾、胰）</a:t>
            </a:r>
          </a:p>
          <a:p>
            <a:pPr>
              <a:lnSpc>
                <a:spcPct val="150000"/>
              </a:lnSpc>
              <a:spcBef>
                <a:spcPts val="600"/>
              </a:spcBef>
            </a:pPr>
            <a:r>
              <a:rPr lang="zh-CN" altLang="en-US" sz="1000" dirty="0">
                <a:cs typeface="+mn-ea"/>
                <a:sym typeface="+mn-lt"/>
              </a:rPr>
              <a:t>泌尿系统扫描（双肾、膀胱、前列腺）</a:t>
            </a:r>
          </a:p>
          <a:p>
            <a:pPr>
              <a:lnSpc>
                <a:spcPct val="150000"/>
              </a:lnSpc>
              <a:spcBef>
                <a:spcPts val="600"/>
              </a:spcBef>
            </a:pPr>
            <a:r>
              <a:rPr lang="zh-CN" altLang="en-US" sz="1000" dirty="0">
                <a:cs typeface="+mn-ea"/>
                <a:sym typeface="+mn-lt"/>
              </a:rPr>
              <a:t>上腹部扫描（肝、胆、脾、胰、肾）</a:t>
            </a:r>
          </a:p>
          <a:p>
            <a:pPr>
              <a:lnSpc>
                <a:spcPct val="150000"/>
              </a:lnSpc>
              <a:spcBef>
                <a:spcPts val="600"/>
              </a:spcBef>
            </a:pPr>
            <a:r>
              <a:rPr lang="zh-CN" altLang="en-US" sz="1000" dirty="0">
                <a:cs typeface="+mn-ea"/>
                <a:sym typeface="+mn-lt"/>
              </a:rPr>
              <a:t>全腹部检查（肝、胆、脾、胰、肾、膀胱、前列腺或子宫附件）</a:t>
            </a:r>
          </a:p>
          <a:p>
            <a:pPr>
              <a:lnSpc>
                <a:spcPct val="150000"/>
              </a:lnSpc>
              <a:spcBef>
                <a:spcPts val="600"/>
              </a:spcBef>
            </a:pPr>
            <a:r>
              <a:rPr lang="zh-CN" altLang="en-US" sz="1000" dirty="0">
                <a:cs typeface="+mn-ea"/>
                <a:sym typeface="+mn-lt"/>
              </a:rPr>
              <a:t>盆腔扫描（膀胱、前列腺或子宫附件）</a:t>
            </a:r>
          </a:p>
          <a:p>
            <a:pPr>
              <a:lnSpc>
                <a:spcPct val="150000"/>
              </a:lnSpc>
              <a:spcBef>
                <a:spcPts val="600"/>
              </a:spcBef>
            </a:pPr>
            <a:r>
              <a:rPr lang="zh-CN" altLang="en-US" sz="1000" dirty="0">
                <a:cs typeface="+mn-ea"/>
                <a:sym typeface="+mn-lt"/>
              </a:rPr>
              <a:t>妇科扫描（子宫、附件）</a:t>
            </a:r>
          </a:p>
          <a:p>
            <a:pPr>
              <a:lnSpc>
                <a:spcPct val="150000"/>
              </a:lnSpc>
              <a:spcBef>
                <a:spcPts val="600"/>
              </a:spcBef>
            </a:pPr>
            <a:r>
              <a:rPr lang="zh-CN" altLang="en-US" sz="1000" dirty="0">
                <a:cs typeface="+mn-ea"/>
                <a:sym typeface="+mn-lt"/>
              </a:rPr>
              <a:t>卵泡发育监测</a:t>
            </a:r>
          </a:p>
          <a:p>
            <a:pPr>
              <a:lnSpc>
                <a:spcPct val="150000"/>
              </a:lnSpc>
              <a:spcBef>
                <a:spcPts val="600"/>
              </a:spcBef>
            </a:pPr>
            <a:endParaRPr lang="en-US" altLang="zh-CN" sz="1000" dirty="0">
              <a:cs typeface="+mn-ea"/>
              <a:sym typeface="+mn-lt"/>
            </a:endParaRPr>
          </a:p>
        </p:txBody>
      </p:sp>
      <p:cxnSp>
        <p:nvCxnSpPr>
          <p:cNvPr id="10" name="直接连接符 9"/>
          <p:cNvCxnSpPr/>
          <p:nvPr/>
        </p:nvCxnSpPr>
        <p:spPr>
          <a:xfrm>
            <a:off x="3152616" y="1085752"/>
            <a:ext cx="0" cy="49183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79090" y="898048"/>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554400" y="957373"/>
            <a:ext cx="2272146" cy="461665"/>
          </a:xfrm>
          <a:prstGeom prst="rect">
            <a:avLst/>
          </a:prstGeom>
          <a:noFill/>
        </p:spPr>
        <p:txBody>
          <a:bodyPr wrap="square" rtlCol="0">
            <a:spAutoFit/>
          </a:bodyPr>
          <a:lstStyle/>
          <a:p>
            <a:pPr>
              <a:spcBef>
                <a:spcPts val="600"/>
              </a:spcBef>
            </a:pPr>
            <a:r>
              <a:rPr lang="zh-CN" altLang="en-US" sz="2400" b="1" dirty="0">
                <a:solidFill>
                  <a:schemeClr val="accent1"/>
                </a:solidFill>
                <a:cs typeface="+mn-ea"/>
                <a:sym typeface="+mn-lt"/>
              </a:rPr>
              <a:t>妇科扫描</a:t>
            </a:r>
            <a:endParaRPr lang="en-US" altLang="zh-CN" dirty="0">
              <a:solidFill>
                <a:schemeClr val="accent1"/>
              </a:solidFill>
              <a:cs typeface="+mn-ea"/>
              <a:sym typeface="+mn-lt"/>
            </a:endParaRPr>
          </a:p>
        </p:txBody>
      </p:sp>
      <p:cxnSp>
        <p:nvCxnSpPr>
          <p:cNvPr id="14" name="直接连接符 13"/>
          <p:cNvCxnSpPr/>
          <p:nvPr/>
        </p:nvCxnSpPr>
        <p:spPr>
          <a:xfrm>
            <a:off x="3679090" y="1608396"/>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554401" y="1892374"/>
            <a:ext cx="2119744" cy="911532"/>
          </a:xfrm>
          <a:prstGeom prst="rect">
            <a:avLst/>
          </a:prstGeom>
          <a:noFill/>
        </p:spPr>
        <p:txBody>
          <a:bodyPr wrap="square" rtlCol="0">
            <a:spAutoFit/>
          </a:bodyPr>
          <a:lstStyle/>
          <a:p>
            <a:pPr>
              <a:lnSpc>
                <a:spcPct val="150000"/>
              </a:lnSpc>
              <a:spcBef>
                <a:spcPts val="600"/>
              </a:spcBef>
            </a:pPr>
            <a:r>
              <a:rPr lang="zh-CN" altLang="en-US" sz="1000" dirty="0">
                <a:cs typeface="+mn-ea"/>
                <a:sym typeface="+mn-lt"/>
              </a:rPr>
              <a:t>普通检查</a:t>
            </a:r>
            <a:endParaRPr lang="en-US" altLang="zh-CN" sz="1000" dirty="0">
              <a:cs typeface="+mn-ea"/>
              <a:sym typeface="+mn-lt"/>
            </a:endParaRPr>
          </a:p>
          <a:p>
            <a:pPr>
              <a:lnSpc>
                <a:spcPct val="150000"/>
              </a:lnSpc>
              <a:spcBef>
                <a:spcPts val="600"/>
              </a:spcBef>
            </a:pPr>
            <a:r>
              <a:rPr lang="zh-CN" altLang="en-US" sz="1000" dirty="0">
                <a:cs typeface="+mn-ea"/>
                <a:sym typeface="+mn-lt"/>
              </a:rPr>
              <a:t>量度</a:t>
            </a:r>
            <a:r>
              <a:rPr lang="en-US" altLang="zh-CN" sz="1000" dirty="0">
                <a:cs typeface="+mn-ea"/>
                <a:sym typeface="+mn-lt"/>
              </a:rPr>
              <a:t>NT</a:t>
            </a:r>
            <a:r>
              <a:rPr lang="zh-CN" altLang="en-US" sz="1000" dirty="0">
                <a:cs typeface="+mn-ea"/>
                <a:sym typeface="+mn-lt"/>
              </a:rPr>
              <a:t>值</a:t>
            </a:r>
            <a:endParaRPr lang="en-US" altLang="zh-CN" sz="1000" dirty="0">
              <a:cs typeface="+mn-ea"/>
              <a:sym typeface="+mn-lt"/>
            </a:endParaRPr>
          </a:p>
          <a:p>
            <a:pPr>
              <a:lnSpc>
                <a:spcPct val="150000"/>
              </a:lnSpc>
              <a:spcBef>
                <a:spcPts val="600"/>
              </a:spcBef>
            </a:pPr>
            <a:r>
              <a:rPr lang="zh-CN" altLang="en-US" sz="1000" dirty="0">
                <a:cs typeface="+mn-ea"/>
                <a:sym typeface="+mn-lt"/>
              </a:rPr>
              <a:t>胎儿四维彩超扫描</a:t>
            </a:r>
            <a:endParaRPr lang="en-US" altLang="zh-CN" sz="1000" dirty="0">
              <a:cs typeface="+mn-ea"/>
              <a:sym typeface="+mn-lt"/>
            </a:endParaRPr>
          </a:p>
        </p:txBody>
      </p:sp>
      <p:cxnSp>
        <p:nvCxnSpPr>
          <p:cNvPr id="17" name="直接连接符 16"/>
          <p:cNvCxnSpPr/>
          <p:nvPr/>
        </p:nvCxnSpPr>
        <p:spPr>
          <a:xfrm>
            <a:off x="6075927" y="1085752"/>
            <a:ext cx="0" cy="49183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625716" y="3499301"/>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501026" y="3558626"/>
            <a:ext cx="2272146" cy="461665"/>
          </a:xfrm>
          <a:prstGeom prst="rect">
            <a:avLst/>
          </a:prstGeom>
          <a:noFill/>
        </p:spPr>
        <p:txBody>
          <a:bodyPr wrap="square" rtlCol="0">
            <a:spAutoFit/>
          </a:bodyPr>
          <a:lstStyle/>
          <a:p>
            <a:pPr>
              <a:spcBef>
                <a:spcPts val="600"/>
              </a:spcBef>
            </a:pPr>
            <a:r>
              <a:rPr lang="zh-CN" altLang="en-US" sz="2400" b="1" dirty="0">
                <a:solidFill>
                  <a:schemeClr val="accent1"/>
                </a:solidFill>
                <a:cs typeface="+mn-ea"/>
                <a:sym typeface="+mn-lt"/>
              </a:rPr>
              <a:t>浅表器官扫描</a:t>
            </a:r>
            <a:endParaRPr lang="en-US" altLang="zh-CN" dirty="0">
              <a:solidFill>
                <a:schemeClr val="accent1"/>
              </a:solidFill>
              <a:cs typeface="+mn-ea"/>
              <a:sym typeface="+mn-lt"/>
            </a:endParaRPr>
          </a:p>
        </p:txBody>
      </p:sp>
      <p:cxnSp>
        <p:nvCxnSpPr>
          <p:cNvPr id="21" name="直接连接符 20"/>
          <p:cNvCxnSpPr/>
          <p:nvPr/>
        </p:nvCxnSpPr>
        <p:spPr>
          <a:xfrm>
            <a:off x="3616745" y="4089179"/>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577227" y="4266007"/>
            <a:ext cx="2119744" cy="1527085"/>
          </a:xfrm>
          <a:prstGeom prst="rect">
            <a:avLst/>
          </a:prstGeom>
          <a:noFill/>
        </p:spPr>
        <p:txBody>
          <a:bodyPr wrap="square" rtlCol="0">
            <a:spAutoFit/>
          </a:bodyPr>
          <a:lstStyle/>
          <a:p>
            <a:pPr>
              <a:lnSpc>
                <a:spcPct val="150000"/>
              </a:lnSpc>
              <a:spcBef>
                <a:spcPts val="600"/>
              </a:spcBef>
            </a:pPr>
            <a:r>
              <a:rPr lang="zh-CN" altLang="en-US" sz="1000" dirty="0">
                <a:cs typeface="+mn-ea"/>
                <a:sym typeface="+mn-lt"/>
              </a:rPr>
              <a:t>状腺</a:t>
            </a:r>
            <a:endParaRPr lang="en-US" altLang="zh-CN" sz="1000" dirty="0">
              <a:cs typeface="+mn-ea"/>
              <a:sym typeface="+mn-lt"/>
            </a:endParaRPr>
          </a:p>
          <a:p>
            <a:pPr>
              <a:lnSpc>
                <a:spcPct val="150000"/>
              </a:lnSpc>
              <a:spcBef>
                <a:spcPts val="600"/>
              </a:spcBef>
            </a:pPr>
            <a:r>
              <a:rPr lang="zh-CN" altLang="en-US" sz="1000" dirty="0">
                <a:cs typeface="+mn-ea"/>
                <a:sym typeface="+mn-lt"/>
              </a:rPr>
              <a:t>乳腺</a:t>
            </a:r>
            <a:endParaRPr lang="en-US" altLang="zh-CN" sz="1000" dirty="0">
              <a:cs typeface="+mn-ea"/>
              <a:sym typeface="+mn-lt"/>
            </a:endParaRPr>
          </a:p>
          <a:p>
            <a:pPr>
              <a:lnSpc>
                <a:spcPct val="150000"/>
              </a:lnSpc>
              <a:spcBef>
                <a:spcPts val="600"/>
              </a:spcBef>
            </a:pPr>
            <a:r>
              <a:rPr lang="zh-CN" altLang="en-US" sz="1000" dirty="0">
                <a:cs typeface="+mn-ea"/>
                <a:sym typeface="+mn-lt"/>
              </a:rPr>
              <a:t>睪丸</a:t>
            </a:r>
            <a:endParaRPr lang="en-US" altLang="zh-CN" sz="1000" dirty="0">
              <a:cs typeface="+mn-ea"/>
              <a:sym typeface="+mn-lt"/>
            </a:endParaRPr>
          </a:p>
          <a:p>
            <a:pPr>
              <a:lnSpc>
                <a:spcPct val="150000"/>
              </a:lnSpc>
              <a:spcBef>
                <a:spcPts val="600"/>
              </a:spcBef>
            </a:pPr>
            <a:r>
              <a:rPr lang="zh-CN" altLang="en-US" sz="1000" dirty="0">
                <a:cs typeface="+mn-ea"/>
                <a:sym typeface="+mn-lt"/>
              </a:rPr>
              <a:t>皮下包块</a:t>
            </a:r>
          </a:p>
          <a:p>
            <a:pPr>
              <a:lnSpc>
                <a:spcPct val="150000"/>
              </a:lnSpc>
              <a:spcBef>
                <a:spcPts val="600"/>
              </a:spcBef>
            </a:pPr>
            <a:r>
              <a:rPr lang="zh-CN" altLang="en-US" sz="1000" dirty="0">
                <a:cs typeface="+mn-ea"/>
                <a:sym typeface="+mn-lt"/>
              </a:rPr>
              <a:t>其他单个部位</a:t>
            </a:r>
          </a:p>
        </p:txBody>
      </p:sp>
      <p:cxnSp>
        <p:nvCxnSpPr>
          <p:cNvPr id="26" name="直接连接符 25"/>
          <p:cNvCxnSpPr/>
          <p:nvPr/>
        </p:nvCxnSpPr>
        <p:spPr>
          <a:xfrm>
            <a:off x="8999238" y="1085752"/>
            <a:ext cx="0" cy="49183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526200" y="914644"/>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6401510" y="973969"/>
            <a:ext cx="2272146" cy="830997"/>
          </a:xfrm>
          <a:prstGeom prst="rect">
            <a:avLst/>
          </a:prstGeom>
          <a:noFill/>
        </p:spPr>
        <p:txBody>
          <a:bodyPr wrap="square" rtlCol="0">
            <a:spAutoFit/>
          </a:bodyPr>
          <a:lstStyle/>
          <a:p>
            <a:pPr>
              <a:spcBef>
                <a:spcPts val="600"/>
              </a:spcBef>
            </a:pPr>
            <a:r>
              <a:rPr lang="zh-CN" altLang="en-US" sz="2400" b="1" dirty="0">
                <a:solidFill>
                  <a:schemeClr val="accent1"/>
                </a:solidFill>
                <a:cs typeface="+mn-ea"/>
                <a:sym typeface="+mn-lt"/>
              </a:rPr>
              <a:t>心血管多普勒扫描</a:t>
            </a:r>
            <a:endParaRPr lang="en-US" altLang="zh-CN" dirty="0">
              <a:solidFill>
                <a:schemeClr val="accent1"/>
              </a:solidFill>
              <a:cs typeface="+mn-ea"/>
              <a:sym typeface="+mn-lt"/>
            </a:endParaRPr>
          </a:p>
        </p:txBody>
      </p:sp>
      <p:cxnSp>
        <p:nvCxnSpPr>
          <p:cNvPr id="30" name="直接连接符 29"/>
          <p:cNvCxnSpPr/>
          <p:nvPr/>
        </p:nvCxnSpPr>
        <p:spPr>
          <a:xfrm>
            <a:off x="6526200" y="1815189"/>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6401511" y="1908970"/>
            <a:ext cx="2119744" cy="2142638"/>
          </a:xfrm>
          <a:prstGeom prst="rect">
            <a:avLst/>
          </a:prstGeom>
          <a:noFill/>
        </p:spPr>
        <p:txBody>
          <a:bodyPr wrap="square" rtlCol="0">
            <a:spAutoFit/>
          </a:bodyPr>
          <a:lstStyle/>
          <a:p>
            <a:pPr>
              <a:lnSpc>
                <a:spcPct val="150000"/>
              </a:lnSpc>
              <a:spcBef>
                <a:spcPts val="600"/>
              </a:spcBef>
            </a:pPr>
            <a:r>
              <a:rPr lang="zh-CN" altLang="en-US" sz="1000" dirty="0">
                <a:cs typeface="+mn-ea"/>
                <a:sym typeface="+mn-lt"/>
              </a:rPr>
              <a:t>颈动脉</a:t>
            </a:r>
            <a:endParaRPr lang="en-US" altLang="zh-CN" sz="1000" dirty="0">
              <a:cs typeface="+mn-ea"/>
              <a:sym typeface="+mn-lt"/>
            </a:endParaRPr>
          </a:p>
          <a:p>
            <a:pPr>
              <a:lnSpc>
                <a:spcPct val="150000"/>
              </a:lnSpc>
              <a:spcBef>
                <a:spcPts val="600"/>
              </a:spcBef>
            </a:pPr>
            <a:r>
              <a:rPr lang="zh-CN" altLang="en-US" sz="1000" dirty="0">
                <a:cs typeface="+mn-ea"/>
                <a:sym typeface="+mn-lt"/>
              </a:rPr>
              <a:t>椎动脉</a:t>
            </a:r>
            <a:endParaRPr lang="en-US" altLang="zh-CN" sz="1000" dirty="0">
              <a:cs typeface="+mn-ea"/>
              <a:sym typeface="+mn-lt"/>
            </a:endParaRPr>
          </a:p>
          <a:p>
            <a:pPr>
              <a:lnSpc>
                <a:spcPct val="150000"/>
              </a:lnSpc>
              <a:spcBef>
                <a:spcPts val="600"/>
              </a:spcBef>
            </a:pPr>
            <a:r>
              <a:rPr lang="zh-CN" altLang="en-US" sz="1000" dirty="0">
                <a:cs typeface="+mn-ea"/>
                <a:sym typeface="+mn-lt"/>
              </a:rPr>
              <a:t>肾动脉</a:t>
            </a:r>
            <a:endParaRPr lang="en-US" altLang="zh-CN" sz="1000" dirty="0">
              <a:cs typeface="+mn-ea"/>
              <a:sym typeface="+mn-lt"/>
            </a:endParaRPr>
          </a:p>
          <a:p>
            <a:pPr>
              <a:lnSpc>
                <a:spcPct val="150000"/>
              </a:lnSpc>
              <a:spcBef>
                <a:spcPts val="600"/>
              </a:spcBef>
            </a:pPr>
            <a:r>
              <a:rPr lang="zh-CN" altLang="en-US" sz="1000" dirty="0">
                <a:cs typeface="+mn-ea"/>
                <a:sym typeface="+mn-lt"/>
              </a:rPr>
              <a:t>腹主动脉</a:t>
            </a:r>
            <a:endParaRPr lang="en-US" altLang="zh-CN" sz="1000" dirty="0">
              <a:cs typeface="+mn-ea"/>
              <a:sym typeface="+mn-lt"/>
            </a:endParaRPr>
          </a:p>
          <a:p>
            <a:pPr>
              <a:lnSpc>
                <a:spcPct val="150000"/>
              </a:lnSpc>
              <a:spcBef>
                <a:spcPts val="600"/>
              </a:spcBef>
            </a:pPr>
            <a:r>
              <a:rPr lang="zh-CN" altLang="en-US" sz="1000" dirty="0">
                <a:cs typeface="+mn-ea"/>
                <a:sym typeface="+mn-lt"/>
              </a:rPr>
              <a:t>单根动脉</a:t>
            </a:r>
            <a:endParaRPr lang="en-US" altLang="zh-CN" sz="1000" dirty="0">
              <a:cs typeface="+mn-ea"/>
              <a:sym typeface="+mn-lt"/>
            </a:endParaRPr>
          </a:p>
          <a:p>
            <a:pPr>
              <a:lnSpc>
                <a:spcPct val="150000"/>
              </a:lnSpc>
              <a:spcBef>
                <a:spcPts val="600"/>
              </a:spcBef>
            </a:pPr>
            <a:r>
              <a:rPr lang="zh-CN" altLang="en-US" sz="1000" dirty="0">
                <a:cs typeface="+mn-ea"/>
                <a:sym typeface="+mn-lt"/>
              </a:rPr>
              <a:t>单根静脉</a:t>
            </a:r>
            <a:endParaRPr lang="en-US" altLang="zh-CN" sz="1000" dirty="0">
              <a:cs typeface="+mn-ea"/>
              <a:sym typeface="+mn-lt"/>
            </a:endParaRPr>
          </a:p>
          <a:p>
            <a:pPr>
              <a:lnSpc>
                <a:spcPct val="150000"/>
              </a:lnSpc>
              <a:spcBef>
                <a:spcPts val="600"/>
              </a:spcBef>
            </a:pPr>
            <a:r>
              <a:rPr lang="zh-CN" altLang="en-US" sz="1000" dirty="0">
                <a:cs typeface="+mn-ea"/>
                <a:sym typeface="+mn-lt"/>
              </a:rPr>
              <a:t>心脏</a:t>
            </a:r>
          </a:p>
        </p:txBody>
      </p:sp>
      <p:cxnSp>
        <p:nvCxnSpPr>
          <p:cNvPr id="35" name="直接连接符 34">
            <a:extLst>
              <a:ext uri="{FF2B5EF4-FFF2-40B4-BE49-F238E27FC236}">
                <a16:creationId xmlns:a16="http://schemas.microsoft.com/office/drawing/2014/main" id="{29C3C0F9-F91C-472F-8517-1D7179CEE9DF}"/>
              </a:ext>
            </a:extLst>
          </p:cNvPr>
          <p:cNvCxnSpPr/>
          <p:nvPr/>
        </p:nvCxnSpPr>
        <p:spPr>
          <a:xfrm>
            <a:off x="6526200" y="4383942"/>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CF45188A-E4B9-484F-872E-2F672AF29F3F}"/>
              </a:ext>
            </a:extLst>
          </p:cNvPr>
          <p:cNvSpPr txBox="1"/>
          <p:nvPr/>
        </p:nvSpPr>
        <p:spPr>
          <a:xfrm>
            <a:off x="6401510" y="4507660"/>
            <a:ext cx="2272146" cy="461665"/>
          </a:xfrm>
          <a:prstGeom prst="rect">
            <a:avLst/>
          </a:prstGeom>
          <a:noFill/>
        </p:spPr>
        <p:txBody>
          <a:bodyPr wrap="square" rtlCol="0">
            <a:spAutoFit/>
          </a:bodyPr>
          <a:lstStyle/>
          <a:p>
            <a:pPr>
              <a:spcBef>
                <a:spcPts val="600"/>
              </a:spcBef>
            </a:pPr>
            <a:r>
              <a:rPr lang="zh-CN" altLang="en-US" sz="2400" b="1" dirty="0">
                <a:solidFill>
                  <a:schemeClr val="accent1"/>
                </a:solidFill>
                <a:cs typeface="+mn-ea"/>
                <a:sym typeface="+mn-lt"/>
              </a:rPr>
              <a:t>心电图</a:t>
            </a:r>
            <a:endParaRPr lang="en-US" altLang="zh-CN" dirty="0">
              <a:solidFill>
                <a:schemeClr val="accent1"/>
              </a:solidFill>
              <a:cs typeface="+mn-ea"/>
              <a:sym typeface="+mn-lt"/>
            </a:endParaRPr>
          </a:p>
        </p:txBody>
      </p:sp>
      <p:cxnSp>
        <p:nvCxnSpPr>
          <p:cNvPr id="37" name="直接连接符 36">
            <a:extLst>
              <a:ext uri="{FF2B5EF4-FFF2-40B4-BE49-F238E27FC236}">
                <a16:creationId xmlns:a16="http://schemas.microsoft.com/office/drawing/2014/main" id="{4452DCCF-947D-4EEE-BD02-14EDBB38CED2}"/>
              </a:ext>
            </a:extLst>
          </p:cNvPr>
          <p:cNvCxnSpPr/>
          <p:nvPr/>
        </p:nvCxnSpPr>
        <p:spPr>
          <a:xfrm>
            <a:off x="6526200" y="5141874"/>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F9613E35-C163-48CA-BC89-C813AFDC3125}"/>
              </a:ext>
            </a:extLst>
          </p:cNvPr>
          <p:cNvSpPr txBox="1"/>
          <p:nvPr/>
        </p:nvSpPr>
        <p:spPr>
          <a:xfrm>
            <a:off x="6401511" y="5235655"/>
            <a:ext cx="2119744" cy="295978"/>
          </a:xfrm>
          <a:prstGeom prst="rect">
            <a:avLst/>
          </a:prstGeom>
          <a:noFill/>
        </p:spPr>
        <p:txBody>
          <a:bodyPr wrap="square" rtlCol="0">
            <a:spAutoFit/>
          </a:bodyPr>
          <a:lstStyle/>
          <a:p>
            <a:pPr>
              <a:lnSpc>
                <a:spcPct val="150000"/>
              </a:lnSpc>
              <a:spcBef>
                <a:spcPts val="600"/>
              </a:spcBef>
            </a:pPr>
            <a:r>
              <a:rPr lang="zh-CN" altLang="en-US" sz="1000" dirty="0">
                <a:cs typeface="+mn-ea"/>
                <a:sym typeface="+mn-lt"/>
              </a:rPr>
              <a:t>静止心电图</a:t>
            </a:r>
          </a:p>
        </p:txBody>
      </p:sp>
      <p:cxnSp>
        <p:nvCxnSpPr>
          <p:cNvPr id="39" name="直接连接符 38">
            <a:extLst>
              <a:ext uri="{FF2B5EF4-FFF2-40B4-BE49-F238E27FC236}">
                <a16:creationId xmlns:a16="http://schemas.microsoft.com/office/drawing/2014/main" id="{4C59AFA6-7D73-40B3-A528-0B7F0E47C491}"/>
              </a:ext>
            </a:extLst>
          </p:cNvPr>
          <p:cNvCxnSpPr/>
          <p:nvPr/>
        </p:nvCxnSpPr>
        <p:spPr>
          <a:xfrm>
            <a:off x="9351106" y="914644"/>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9CF97556-0769-44D1-A78C-47041076083C}"/>
              </a:ext>
            </a:extLst>
          </p:cNvPr>
          <p:cNvSpPr txBox="1"/>
          <p:nvPr/>
        </p:nvSpPr>
        <p:spPr>
          <a:xfrm>
            <a:off x="9226416" y="973969"/>
            <a:ext cx="2272146" cy="461665"/>
          </a:xfrm>
          <a:prstGeom prst="rect">
            <a:avLst/>
          </a:prstGeom>
          <a:noFill/>
        </p:spPr>
        <p:txBody>
          <a:bodyPr wrap="square" rtlCol="0">
            <a:spAutoFit/>
          </a:bodyPr>
          <a:lstStyle/>
          <a:p>
            <a:pPr>
              <a:spcBef>
                <a:spcPts val="600"/>
              </a:spcBef>
            </a:pPr>
            <a:r>
              <a:rPr lang="en-US" altLang="zh-CN" sz="2400" b="1" dirty="0">
                <a:solidFill>
                  <a:schemeClr val="accent1"/>
                </a:solidFill>
                <a:cs typeface="+mn-ea"/>
                <a:sym typeface="+mn-lt"/>
              </a:rPr>
              <a:t>X</a:t>
            </a:r>
            <a:r>
              <a:rPr lang="zh-CN" altLang="en-US" sz="2400" b="1" dirty="0">
                <a:solidFill>
                  <a:schemeClr val="accent1"/>
                </a:solidFill>
                <a:cs typeface="+mn-ea"/>
                <a:sym typeface="+mn-lt"/>
              </a:rPr>
              <a:t>光检查</a:t>
            </a:r>
            <a:endParaRPr lang="en-US" altLang="zh-CN" dirty="0">
              <a:solidFill>
                <a:schemeClr val="accent1"/>
              </a:solidFill>
              <a:cs typeface="+mn-ea"/>
              <a:sym typeface="+mn-lt"/>
            </a:endParaRPr>
          </a:p>
        </p:txBody>
      </p:sp>
      <p:cxnSp>
        <p:nvCxnSpPr>
          <p:cNvPr id="41" name="直接连接符 40">
            <a:extLst>
              <a:ext uri="{FF2B5EF4-FFF2-40B4-BE49-F238E27FC236}">
                <a16:creationId xmlns:a16="http://schemas.microsoft.com/office/drawing/2014/main" id="{12D40D85-E345-4E04-9FBE-1886A9943D52}"/>
              </a:ext>
            </a:extLst>
          </p:cNvPr>
          <p:cNvCxnSpPr/>
          <p:nvPr/>
        </p:nvCxnSpPr>
        <p:spPr>
          <a:xfrm>
            <a:off x="9351105" y="1515641"/>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D2847367-EF25-48F4-94D1-21FBFCC27DE5}"/>
              </a:ext>
            </a:extLst>
          </p:cNvPr>
          <p:cNvSpPr txBox="1"/>
          <p:nvPr/>
        </p:nvSpPr>
        <p:spPr>
          <a:xfrm>
            <a:off x="9302617" y="1600318"/>
            <a:ext cx="2119744" cy="5220403"/>
          </a:xfrm>
          <a:prstGeom prst="rect">
            <a:avLst/>
          </a:prstGeom>
          <a:noFill/>
        </p:spPr>
        <p:txBody>
          <a:bodyPr wrap="square" rtlCol="0">
            <a:spAutoFit/>
          </a:bodyPr>
          <a:lstStyle/>
          <a:p>
            <a:pPr>
              <a:lnSpc>
                <a:spcPct val="150000"/>
              </a:lnSpc>
              <a:spcBef>
                <a:spcPts val="600"/>
              </a:spcBef>
            </a:pPr>
            <a:r>
              <a:rPr lang="zh-CN" altLang="en-US" sz="1000" dirty="0">
                <a:cs typeface="+mn-ea"/>
                <a:sym typeface="+mn-lt"/>
              </a:rPr>
              <a:t>胸片（正位）</a:t>
            </a:r>
          </a:p>
          <a:p>
            <a:pPr>
              <a:lnSpc>
                <a:spcPct val="150000"/>
              </a:lnSpc>
              <a:spcBef>
                <a:spcPts val="600"/>
              </a:spcBef>
            </a:pPr>
            <a:r>
              <a:rPr lang="zh-CN" altLang="en-US" sz="1000" dirty="0">
                <a:cs typeface="+mn-ea"/>
                <a:sym typeface="+mn-lt"/>
              </a:rPr>
              <a:t>肋骨（正，斜位）</a:t>
            </a:r>
          </a:p>
          <a:p>
            <a:pPr>
              <a:lnSpc>
                <a:spcPct val="150000"/>
              </a:lnSpc>
              <a:spcBef>
                <a:spcPts val="600"/>
              </a:spcBef>
            </a:pPr>
            <a:r>
              <a:rPr lang="zh-CN" altLang="en-US" sz="1000" dirty="0">
                <a:cs typeface="+mn-ea"/>
                <a:sym typeface="+mn-lt"/>
              </a:rPr>
              <a:t>锁骨（正位）</a:t>
            </a:r>
          </a:p>
          <a:p>
            <a:pPr>
              <a:lnSpc>
                <a:spcPct val="150000"/>
              </a:lnSpc>
              <a:spcBef>
                <a:spcPts val="600"/>
              </a:spcBef>
            </a:pPr>
            <a:r>
              <a:rPr lang="zh-CN" altLang="en-US" sz="1000" dirty="0">
                <a:cs typeface="+mn-ea"/>
                <a:sym typeface="+mn-lt"/>
              </a:rPr>
              <a:t>颈椎    胸椎    腰椎    骶椎</a:t>
            </a:r>
          </a:p>
          <a:p>
            <a:pPr>
              <a:lnSpc>
                <a:spcPct val="150000"/>
              </a:lnSpc>
              <a:spcBef>
                <a:spcPts val="600"/>
              </a:spcBef>
            </a:pPr>
            <a:r>
              <a:rPr lang="zh-CN" altLang="en-US" sz="1000" dirty="0">
                <a:cs typeface="+mn-ea"/>
                <a:sym typeface="+mn-lt"/>
              </a:rPr>
              <a:t>肩关节（正位）</a:t>
            </a:r>
          </a:p>
          <a:p>
            <a:pPr>
              <a:lnSpc>
                <a:spcPct val="150000"/>
              </a:lnSpc>
              <a:spcBef>
                <a:spcPts val="600"/>
              </a:spcBef>
            </a:pPr>
            <a:r>
              <a:rPr lang="zh-CN" altLang="en-US" sz="1000" dirty="0">
                <a:cs typeface="+mn-ea"/>
                <a:sym typeface="+mn-lt"/>
              </a:rPr>
              <a:t>胸锁关节（正位）</a:t>
            </a:r>
          </a:p>
          <a:p>
            <a:pPr>
              <a:lnSpc>
                <a:spcPct val="150000"/>
              </a:lnSpc>
              <a:spcBef>
                <a:spcPts val="600"/>
              </a:spcBef>
            </a:pPr>
            <a:r>
              <a:rPr lang="zh-CN" altLang="en-US" sz="1000" dirty="0">
                <a:cs typeface="+mn-ea"/>
                <a:sym typeface="+mn-lt"/>
              </a:rPr>
              <a:t>肱骨（正，侧位）</a:t>
            </a:r>
          </a:p>
          <a:p>
            <a:pPr>
              <a:lnSpc>
                <a:spcPct val="150000"/>
              </a:lnSpc>
              <a:spcBef>
                <a:spcPts val="600"/>
              </a:spcBef>
            </a:pPr>
            <a:r>
              <a:rPr lang="zh-CN" altLang="en-US" sz="1000" dirty="0">
                <a:cs typeface="+mn-ea"/>
                <a:sym typeface="+mn-lt"/>
              </a:rPr>
              <a:t>前臂（正，侧位）</a:t>
            </a:r>
          </a:p>
          <a:p>
            <a:pPr>
              <a:lnSpc>
                <a:spcPct val="150000"/>
              </a:lnSpc>
              <a:spcBef>
                <a:spcPts val="600"/>
              </a:spcBef>
            </a:pPr>
            <a:r>
              <a:rPr lang="zh-CN" altLang="en-US" sz="1000" dirty="0">
                <a:cs typeface="+mn-ea"/>
                <a:sym typeface="+mn-lt"/>
              </a:rPr>
              <a:t>肘关节（正，侧位）</a:t>
            </a:r>
          </a:p>
          <a:p>
            <a:pPr>
              <a:lnSpc>
                <a:spcPct val="150000"/>
              </a:lnSpc>
              <a:spcBef>
                <a:spcPts val="600"/>
              </a:spcBef>
            </a:pPr>
            <a:r>
              <a:rPr lang="zh-CN" altLang="en-US" sz="1000" dirty="0">
                <a:cs typeface="+mn-ea"/>
                <a:sym typeface="+mn-lt"/>
              </a:rPr>
              <a:t>腕关节（正，侧位）</a:t>
            </a:r>
          </a:p>
          <a:p>
            <a:pPr>
              <a:lnSpc>
                <a:spcPct val="150000"/>
              </a:lnSpc>
              <a:spcBef>
                <a:spcPts val="600"/>
              </a:spcBef>
            </a:pPr>
            <a:r>
              <a:rPr lang="zh-CN" altLang="en-US" sz="1000" dirty="0">
                <a:cs typeface="+mn-ea"/>
                <a:sym typeface="+mn-lt"/>
              </a:rPr>
              <a:t>手、指骨（正，侧位）</a:t>
            </a:r>
          </a:p>
          <a:p>
            <a:pPr>
              <a:lnSpc>
                <a:spcPct val="150000"/>
              </a:lnSpc>
              <a:spcBef>
                <a:spcPts val="600"/>
              </a:spcBef>
            </a:pPr>
            <a:r>
              <a:rPr lang="zh-CN" altLang="en-US" sz="1000" dirty="0">
                <a:cs typeface="+mn-ea"/>
                <a:sym typeface="+mn-lt"/>
              </a:rPr>
              <a:t>骨盆（正位）</a:t>
            </a:r>
          </a:p>
          <a:p>
            <a:pPr>
              <a:lnSpc>
                <a:spcPct val="150000"/>
              </a:lnSpc>
              <a:spcBef>
                <a:spcPts val="600"/>
              </a:spcBef>
            </a:pPr>
            <a:r>
              <a:rPr lang="zh-CN" altLang="en-US" sz="1000" dirty="0">
                <a:cs typeface="+mn-ea"/>
                <a:sym typeface="+mn-lt"/>
              </a:rPr>
              <a:t>股骨（正，侧位）</a:t>
            </a:r>
          </a:p>
          <a:p>
            <a:pPr>
              <a:lnSpc>
                <a:spcPct val="150000"/>
              </a:lnSpc>
              <a:spcBef>
                <a:spcPts val="600"/>
              </a:spcBef>
            </a:pPr>
            <a:r>
              <a:rPr lang="zh-CN" altLang="en-US" sz="1000" dirty="0">
                <a:cs typeface="+mn-ea"/>
                <a:sym typeface="+mn-lt"/>
              </a:rPr>
              <a:t>膝关节（正，侧位）</a:t>
            </a:r>
          </a:p>
          <a:p>
            <a:pPr>
              <a:lnSpc>
                <a:spcPct val="150000"/>
              </a:lnSpc>
              <a:spcBef>
                <a:spcPts val="600"/>
              </a:spcBef>
            </a:pPr>
            <a:r>
              <a:rPr lang="zh-CN" altLang="en-US" sz="1000" dirty="0">
                <a:cs typeface="+mn-ea"/>
                <a:sym typeface="+mn-lt"/>
              </a:rPr>
              <a:t>胫骨、腓骨（正，侧位）</a:t>
            </a:r>
          </a:p>
          <a:p>
            <a:pPr>
              <a:lnSpc>
                <a:spcPct val="150000"/>
              </a:lnSpc>
              <a:spcBef>
                <a:spcPts val="600"/>
              </a:spcBef>
            </a:pPr>
            <a:r>
              <a:rPr lang="zh-CN" altLang="en-US" sz="1000" dirty="0">
                <a:cs typeface="+mn-ea"/>
                <a:sym typeface="+mn-lt"/>
              </a:rPr>
              <a:t>踝关节（正，侧位）</a:t>
            </a:r>
          </a:p>
          <a:p>
            <a:pPr>
              <a:lnSpc>
                <a:spcPct val="150000"/>
              </a:lnSpc>
              <a:spcBef>
                <a:spcPts val="600"/>
              </a:spcBef>
            </a:pPr>
            <a:r>
              <a:rPr lang="zh-CN" altLang="en-US" sz="1000" dirty="0">
                <a:cs typeface="+mn-ea"/>
                <a:sym typeface="+mn-lt"/>
              </a:rPr>
              <a:t>足、足趾（正，斜位）</a:t>
            </a:r>
          </a:p>
        </p:txBody>
      </p:sp>
    </p:spTree>
    <p:extLst>
      <p:ext uri="{BB962C8B-B14F-4D97-AF65-F5344CB8AC3E}">
        <p14:creationId xmlns:p14="http://schemas.microsoft.com/office/powerpoint/2010/main" val="2211559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par>
                          <p:cTn id="12" fill="hold">
                            <p:stCondLst>
                              <p:cond delay="1475"/>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975"/>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childTnLst>
                          </p:cTn>
                        </p:par>
                        <p:par>
                          <p:cTn id="20" fill="hold">
                            <p:stCondLst>
                              <p:cond delay="12025"/>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1000"/>
                                        <p:tgtEl>
                                          <p:spTgt spid="10"/>
                                        </p:tgtEl>
                                      </p:cBhvr>
                                    </p:animEffect>
                                  </p:childTnLst>
                                </p:cTn>
                              </p:par>
                            </p:childTnLst>
                          </p:cTn>
                        </p:par>
                        <p:par>
                          <p:cTn id="24" fill="hold">
                            <p:stCondLst>
                              <p:cond delay="13025"/>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13525"/>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Effect transition="in" filter="fade">
                                      <p:cBhvr>
                                        <p:cTn id="31" dur="750"/>
                                        <p:tgtEl>
                                          <p:spTgt spid="13"/>
                                        </p:tgtEl>
                                      </p:cBhvr>
                                    </p:animEffect>
                                  </p:childTnLst>
                                </p:cTn>
                              </p:par>
                            </p:childTnLst>
                          </p:cTn>
                        </p:par>
                        <p:par>
                          <p:cTn id="32" fill="hold">
                            <p:stCondLst>
                              <p:cond delay="14500"/>
                            </p:stCondLst>
                            <p:childTnLst>
                              <p:par>
                                <p:cTn id="33" presetID="2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15000"/>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15"/>
                                        </p:tgtEl>
                                        <p:attrNameLst>
                                          <p:attrName>style.visibility</p:attrName>
                                        </p:attrNameLst>
                                      </p:cBhvr>
                                      <p:to>
                                        <p:strVal val="visible"/>
                                      </p:to>
                                    </p:set>
                                    <p:animEffect transition="in" filter="fade">
                                      <p:cBhvr>
                                        <p:cTn id="39" dur="750"/>
                                        <p:tgtEl>
                                          <p:spTgt spid="15"/>
                                        </p:tgtEl>
                                      </p:cBhvr>
                                    </p:animEffect>
                                  </p:childTnLst>
                                </p:cTn>
                              </p:par>
                            </p:childTnLst>
                          </p:cTn>
                        </p:par>
                        <p:par>
                          <p:cTn id="40" fill="hold">
                            <p:stCondLst>
                              <p:cond delay="16950"/>
                            </p:stCondLst>
                            <p:childTnLst>
                              <p:par>
                                <p:cTn id="41" presetID="2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1000"/>
                                        <p:tgtEl>
                                          <p:spTgt spid="17"/>
                                        </p:tgtEl>
                                      </p:cBhvr>
                                    </p:animEffect>
                                  </p:childTnLst>
                                </p:cTn>
                              </p:par>
                            </p:childTnLst>
                          </p:cTn>
                        </p:par>
                        <p:par>
                          <p:cTn id="44" fill="hold">
                            <p:stCondLst>
                              <p:cond delay="17950"/>
                            </p:stCondLst>
                            <p:childTnLst>
                              <p:par>
                                <p:cTn id="45" presetID="22" presetClass="entr" presetSubtype="8"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par>
                          <p:cTn id="48" fill="hold">
                            <p:stCondLst>
                              <p:cond delay="18450"/>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20"/>
                                        </p:tgtEl>
                                        <p:attrNameLst>
                                          <p:attrName>style.visibility</p:attrName>
                                        </p:attrNameLst>
                                      </p:cBhvr>
                                      <p:to>
                                        <p:strVal val="visible"/>
                                      </p:to>
                                    </p:set>
                                    <p:animEffect transition="in" filter="fade">
                                      <p:cBhvr>
                                        <p:cTn id="51" dur="750"/>
                                        <p:tgtEl>
                                          <p:spTgt spid="20"/>
                                        </p:tgtEl>
                                      </p:cBhvr>
                                    </p:animEffect>
                                  </p:childTnLst>
                                </p:cTn>
                              </p:par>
                            </p:childTnLst>
                          </p:cTn>
                        </p:par>
                        <p:par>
                          <p:cTn id="52" fill="hold">
                            <p:stCondLst>
                              <p:cond delay="19575"/>
                            </p:stCondLst>
                            <p:childTnLst>
                              <p:par>
                                <p:cTn id="53" presetID="22" presetClass="entr" presetSubtype="8"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par>
                          <p:cTn id="56" fill="hold">
                            <p:stCondLst>
                              <p:cond delay="20075"/>
                            </p:stCondLst>
                            <p:childTnLst>
                              <p:par>
                                <p:cTn id="57" presetID="10" presetClass="entr" presetSubtype="0" fill="hold" grpId="0" nodeType="afterEffect">
                                  <p:stCondLst>
                                    <p:cond delay="0"/>
                                  </p:stCondLst>
                                  <p:iterate type="lt">
                                    <p:tmPct val="10000"/>
                                  </p:iterate>
                                  <p:childTnLst>
                                    <p:set>
                                      <p:cBhvr>
                                        <p:cTn id="58" dur="1" fill="hold">
                                          <p:stCondLst>
                                            <p:cond delay="0"/>
                                          </p:stCondLst>
                                        </p:cTn>
                                        <p:tgtEl>
                                          <p:spTgt spid="22"/>
                                        </p:tgtEl>
                                        <p:attrNameLst>
                                          <p:attrName>style.visibility</p:attrName>
                                        </p:attrNameLst>
                                      </p:cBhvr>
                                      <p:to>
                                        <p:strVal val="visible"/>
                                      </p:to>
                                    </p:set>
                                    <p:animEffect transition="in" filter="fade">
                                      <p:cBhvr>
                                        <p:cTn id="59" dur="750"/>
                                        <p:tgtEl>
                                          <p:spTgt spid="22"/>
                                        </p:tgtEl>
                                      </p:cBhvr>
                                    </p:animEffect>
                                  </p:childTnLst>
                                </p:cTn>
                              </p:par>
                            </p:childTnLst>
                          </p:cTn>
                        </p:par>
                        <p:par>
                          <p:cTn id="60" fill="hold">
                            <p:stCondLst>
                              <p:cond delay="21950"/>
                            </p:stCondLst>
                            <p:childTnLst>
                              <p:par>
                                <p:cTn id="61" presetID="22" presetClass="entr" presetSubtype="1"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up)">
                                      <p:cBhvr>
                                        <p:cTn id="63" dur="1000"/>
                                        <p:tgtEl>
                                          <p:spTgt spid="26"/>
                                        </p:tgtEl>
                                      </p:cBhvr>
                                    </p:animEffect>
                                  </p:childTnLst>
                                </p:cTn>
                              </p:par>
                            </p:childTnLst>
                          </p:cTn>
                        </p:par>
                        <p:par>
                          <p:cTn id="64" fill="hold">
                            <p:stCondLst>
                              <p:cond delay="22950"/>
                            </p:stCondLst>
                            <p:childTnLst>
                              <p:par>
                                <p:cTn id="65" presetID="22" presetClass="entr" presetSubtype="8"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par>
                          <p:cTn id="68" fill="hold">
                            <p:stCondLst>
                              <p:cond delay="23450"/>
                            </p:stCondLst>
                            <p:childTnLst>
                              <p:par>
                                <p:cTn id="69" presetID="10" presetClass="entr" presetSubtype="0" fill="hold" grpId="0" nodeType="afterEffect">
                                  <p:stCondLst>
                                    <p:cond delay="0"/>
                                  </p:stCondLst>
                                  <p:iterate type="lt">
                                    <p:tmPct val="10000"/>
                                  </p:iterate>
                                  <p:childTnLst>
                                    <p:set>
                                      <p:cBhvr>
                                        <p:cTn id="70" dur="1" fill="hold">
                                          <p:stCondLst>
                                            <p:cond delay="0"/>
                                          </p:stCondLst>
                                        </p:cTn>
                                        <p:tgtEl>
                                          <p:spTgt spid="29"/>
                                        </p:tgtEl>
                                        <p:attrNameLst>
                                          <p:attrName>style.visibility</p:attrName>
                                        </p:attrNameLst>
                                      </p:cBhvr>
                                      <p:to>
                                        <p:strVal val="visible"/>
                                      </p:to>
                                    </p:set>
                                    <p:animEffect transition="in" filter="fade">
                                      <p:cBhvr>
                                        <p:cTn id="71" dur="750"/>
                                        <p:tgtEl>
                                          <p:spTgt spid="29"/>
                                        </p:tgtEl>
                                      </p:cBhvr>
                                    </p:animEffect>
                                  </p:childTnLst>
                                </p:cTn>
                              </p:par>
                            </p:childTnLst>
                          </p:cTn>
                        </p:par>
                        <p:par>
                          <p:cTn id="72" fill="hold">
                            <p:stCondLst>
                              <p:cond delay="24725"/>
                            </p:stCondLst>
                            <p:childTnLst>
                              <p:par>
                                <p:cTn id="73" presetID="22" presetClass="entr" presetSubtype="8"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left)">
                                      <p:cBhvr>
                                        <p:cTn id="75" dur="500"/>
                                        <p:tgtEl>
                                          <p:spTgt spid="30"/>
                                        </p:tgtEl>
                                      </p:cBhvr>
                                    </p:animEffect>
                                  </p:childTnLst>
                                </p:cTn>
                              </p:par>
                            </p:childTnLst>
                          </p:cTn>
                        </p:par>
                        <p:par>
                          <p:cTn id="76" fill="hold">
                            <p:stCondLst>
                              <p:cond delay="25225"/>
                            </p:stCondLst>
                            <p:childTnLst>
                              <p:par>
                                <p:cTn id="77" presetID="10" presetClass="entr" presetSubtype="0" fill="hold" grpId="0" nodeType="afterEffect">
                                  <p:stCondLst>
                                    <p:cond delay="0"/>
                                  </p:stCondLst>
                                  <p:iterate type="lt">
                                    <p:tmPct val="10000"/>
                                  </p:iterate>
                                  <p:childTnLst>
                                    <p:set>
                                      <p:cBhvr>
                                        <p:cTn id="78" dur="1" fill="hold">
                                          <p:stCondLst>
                                            <p:cond delay="0"/>
                                          </p:stCondLst>
                                        </p:cTn>
                                        <p:tgtEl>
                                          <p:spTgt spid="31"/>
                                        </p:tgtEl>
                                        <p:attrNameLst>
                                          <p:attrName>style.visibility</p:attrName>
                                        </p:attrNameLst>
                                      </p:cBhvr>
                                      <p:to>
                                        <p:strVal val="visible"/>
                                      </p:to>
                                    </p:set>
                                    <p:animEffect transition="in" filter="fade">
                                      <p:cBhvr>
                                        <p:cTn id="79" dur="750"/>
                                        <p:tgtEl>
                                          <p:spTgt spid="31"/>
                                        </p:tgtEl>
                                      </p:cBhvr>
                                    </p:animEffect>
                                  </p:childTnLst>
                                </p:cTn>
                              </p:par>
                            </p:childTnLst>
                          </p:cTn>
                        </p:par>
                        <p:par>
                          <p:cTn id="80" fill="hold">
                            <p:stCondLst>
                              <p:cond delay="27625"/>
                            </p:stCondLst>
                            <p:childTnLst>
                              <p:par>
                                <p:cTn id="81" presetID="22" presetClass="entr" presetSubtype="8" fill="hold"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left)">
                                      <p:cBhvr>
                                        <p:cTn id="83" dur="500"/>
                                        <p:tgtEl>
                                          <p:spTgt spid="35"/>
                                        </p:tgtEl>
                                      </p:cBhvr>
                                    </p:animEffect>
                                  </p:childTnLst>
                                </p:cTn>
                              </p:par>
                            </p:childTnLst>
                          </p:cTn>
                        </p:par>
                        <p:par>
                          <p:cTn id="84" fill="hold">
                            <p:stCondLst>
                              <p:cond delay="28125"/>
                            </p:stCondLst>
                            <p:childTnLst>
                              <p:par>
                                <p:cTn id="85" presetID="10" presetClass="entr" presetSubtype="0" fill="hold" grpId="0" nodeType="afterEffect">
                                  <p:stCondLst>
                                    <p:cond delay="0"/>
                                  </p:stCondLst>
                                  <p:iterate type="lt">
                                    <p:tmPct val="10000"/>
                                  </p:iterate>
                                  <p:childTnLst>
                                    <p:set>
                                      <p:cBhvr>
                                        <p:cTn id="86" dur="1" fill="hold">
                                          <p:stCondLst>
                                            <p:cond delay="0"/>
                                          </p:stCondLst>
                                        </p:cTn>
                                        <p:tgtEl>
                                          <p:spTgt spid="36"/>
                                        </p:tgtEl>
                                        <p:attrNameLst>
                                          <p:attrName>style.visibility</p:attrName>
                                        </p:attrNameLst>
                                      </p:cBhvr>
                                      <p:to>
                                        <p:strVal val="visible"/>
                                      </p:to>
                                    </p:set>
                                    <p:animEffect transition="in" filter="fade">
                                      <p:cBhvr>
                                        <p:cTn id="87" dur="750"/>
                                        <p:tgtEl>
                                          <p:spTgt spid="36"/>
                                        </p:tgtEl>
                                      </p:cBhvr>
                                    </p:animEffect>
                                  </p:childTnLst>
                                </p:cTn>
                              </p:par>
                            </p:childTnLst>
                          </p:cTn>
                        </p:par>
                        <p:par>
                          <p:cTn id="88" fill="hold">
                            <p:stCondLst>
                              <p:cond delay="29025"/>
                            </p:stCondLst>
                            <p:childTnLst>
                              <p:par>
                                <p:cTn id="89" presetID="22" presetClass="entr" presetSubtype="8" fill="hold"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left)">
                                      <p:cBhvr>
                                        <p:cTn id="91" dur="500"/>
                                        <p:tgtEl>
                                          <p:spTgt spid="37"/>
                                        </p:tgtEl>
                                      </p:cBhvr>
                                    </p:animEffect>
                                  </p:childTnLst>
                                </p:cTn>
                              </p:par>
                            </p:childTnLst>
                          </p:cTn>
                        </p:par>
                        <p:par>
                          <p:cTn id="92" fill="hold">
                            <p:stCondLst>
                              <p:cond delay="29525"/>
                            </p:stCondLst>
                            <p:childTnLst>
                              <p:par>
                                <p:cTn id="93" presetID="10" presetClass="entr" presetSubtype="0" fill="hold" grpId="0" nodeType="afterEffect">
                                  <p:stCondLst>
                                    <p:cond delay="0"/>
                                  </p:stCondLst>
                                  <p:iterate type="lt">
                                    <p:tmPct val="10000"/>
                                  </p:iterate>
                                  <p:childTnLst>
                                    <p:set>
                                      <p:cBhvr>
                                        <p:cTn id="94" dur="1" fill="hold">
                                          <p:stCondLst>
                                            <p:cond delay="0"/>
                                          </p:stCondLst>
                                        </p:cTn>
                                        <p:tgtEl>
                                          <p:spTgt spid="38"/>
                                        </p:tgtEl>
                                        <p:attrNameLst>
                                          <p:attrName>style.visibility</p:attrName>
                                        </p:attrNameLst>
                                      </p:cBhvr>
                                      <p:to>
                                        <p:strVal val="visible"/>
                                      </p:to>
                                    </p:set>
                                    <p:animEffect transition="in" filter="fade">
                                      <p:cBhvr>
                                        <p:cTn id="95" dur="750"/>
                                        <p:tgtEl>
                                          <p:spTgt spid="38"/>
                                        </p:tgtEl>
                                      </p:cBhvr>
                                    </p:animEffect>
                                  </p:childTnLst>
                                </p:cTn>
                              </p:par>
                            </p:childTnLst>
                          </p:cTn>
                        </p:par>
                        <p:par>
                          <p:cTn id="96" fill="hold">
                            <p:stCondLst>
                              <p:cond delay="30575"/>
                            </p:stCondLst>
                            <p:childTnLst>
                              <p:par>
                                <p:cTn id="97" presetID="22" presetClass="entr" presetSubtype="8"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wipe(left)">
                                      <p:cBhvr>
                                        <p:cTn id="99" dur="500"/>
                                        <p:tgtEl>
                                          <p:spTgt spid="39"/>
                                        </p:tgtEl>
                                      </p:cBhvr>
                                    </p:animEffect>
                                  </p:childTnLst>
                                </p:cTn>
                              </p:par>
                            </p:childTnLst>
                          </p:cTn>
                        </p:par>
                        <p:par>
                          <p:cTn id="100" fill="hold">
                            <p:stCondLst>
                              <p:cond delay="31075"/>
                            </p:stCondLst>
                            <p:childTnLst>
                              <p:par>
                                <p:cTn id="101" presetID="10" presetClass="entr" presetSubtype="0" fill="hold" grpId="0" nodeType="afterEffect">
                                  <p:stCondLst>
                                    <p:cond delay="0"/>
                                  </p:stCondLst>
                                  <p:iterate type="lt">
                                    <p:tmPct val="10000"/>
                                  </p:iterate>
                                  <p:childTnLst>
                                    <p:set>
                                      <p:cBhvr>
                                        <p:cTn id="102" dur="1" fill="hold">
                                          <p:stCondLst>
                                            <p:cond delay="0"/>
                                          </p:stCondLst>
                                        </p:cTn>
                                        <p:tgtEl>
                                          <p:spTgt spid="40"/>
                                        </p:tgtEl>
                                        <p:attrNameLst>
                                          <p:attrName>style.visibility</p:attrName>
                                        </p:attrNameLst>
                                      </p:cBhvr>
                                      <p:to>
                                        <p:strVal val="visible"/>
                                      </p:to>
                                    </p:set>
                                    <p:animEffect transition="in" filter="fade">
                                      <p:cBhvr>
                                        <p:cTn id="103" dur="750"/>
                                        <p:tgtEl>
                                          <p:spTgt spid="40"/>
                                        </p:tgtEl>
                                      </p:cBhvr>
                                    </p:animEffect>
                                  </p:childTnLst>
                                </p:cTn>
                              </p:par>
                            </p:childTnLst>
                          </p:cTn>
                        </p:par>
                        <p:par>
                          <p:cTn id="104" fill="hold">
                            <p:stCondLst>
                              <p:cond delay="32050"/>
                            </p:stCondLst>
                            <p:childTnLst>
                              <p:par>
                                <p:cTn id="105" presetID="22" presetClass="entr" presetSubtype="8" fill="hold" nodeType="after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wipe(left)">
                                      <p:cBhvr>
                                        <p:cTn id="107" dur="500"/>
                                        <p:tgtEl>
                                          <p:spTgt spid="41"/>
                                        </p:tgtEl>
                                      </p:cBhvr>
                                    </p:animEffect>
                                  </p:childTnLst>
                                </p:cTn>
                              </p:par>
                            </p:childTnLst>
                          </p:cTn>
                        </p:par>
                        <p:par>
                          <p:cTn id="108" fill="hold">
                            <p:stCondLst>
                              <p:cond delay="32550"/>
                            </p:stCondLst>
                            <p:childTnLst>
                              <p:par>
                                <p:cTn id="109" presetID="10" presetClass="entr" presetSubtype="0" fill="hold" grpId="0" nodeType="afterEffect">
                                  <p:stCondLst>
                                    <p:cond delay="0"/>
                                  </p:stCondLst>
                                  <p:iterate type="lt">
                                    <p:tmPct val="10000"/>
                                  </p:iterate>
                                  <p:childTnLst>
                                    <p:set>
                                      <p:cBhvr>
                                        <p:cTn id="110" dur="1" fill="hold">
                                          <p:stCondLst>
                                            <p:cond delay="0"/>
                                          </p:stCondLst>
                                        </p:cTn>
                                        <p:tgtEl>
                                          <p:spTgt spid="42"/>
                                        </p:tgtEl>
                                        <p:attrNameLst>
                                          <p:attrName>style.visibility</p:attrName>
                                        </p:attrNameLst>
                                      </p:cBhvr>
                                      <p:to>
                                        <p:strVal val="visible"/>
                                      </p:to>
                                    </p:set>
                                    <p:animEffect transition="in" filter="fade">
                                      <p:cBhvr>
                                        <p:cTn id="111"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20" grpId="0"/>
      <p:bldP spid="22" grpId="0"/>
      <p:bldP spid="29" grpId="0"/>
      <p:bldP spid="31" grpId="0"/>
      <p:bldP spid="36" grpId="0"/>
      <p:bldP spid="38" grpId="0"/>
      <p:bldP spid="40"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2" y="51558"/>
            <a:ext cx="902811" cy="523220"/>
          </a:xfrm>
        </p:spPr>
        <p:txBody>
          <a:bodyPr/>
          <a:lstStyle/>
          <a:p>
            <a:r>
              <a:rPr lang="zh-CN" altLang="en-US" dirty="0"/>
              <a:t>分析</a:t>
            </a:r>
          </a:p>
        </p:txBody>
      </p:sp>
      <p:sp>
        <p:nvSpPr>
          <p:cNvPr id="6" name="矩形 5"/>
          <p:cNvSpPr/>
          <p:nvPr/>
        </p:nvSpPr>
        <p:spPr>
          <a:xfrm>
            <a:off x="2364508" y="6187766"/>
            <a:ext cx="7316386" cy="42984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hangingPunct="0"/>
            <a:r>
              <a:rPr lang="zh-CN" altLang="en-US" sz="1600" b="1" dirty="0">
                <a:solidFill>
                  <a:schemeClr val="bg1"/>
                </a:solidFill>
                <a:ea typeface="宋体" charset="-122"/>
              </a:rPr>
              <a:t>光谱实验室</a:t>
            </a:r>
            <a:endParaRPr lang="en-US" altLang="zh-CN" sz="1600" b="1" dirty="0">
              <a:solidFill>
                <a:schemeClr val="bg1"/>
              </a:solidFill>
              <a:ea typeface="宋体" charset="-122"/>
            </a:endParaRPr>
          </a:p>
        </p:txBody>
      </p:sp>
      <p:pic>
        <p:nvPicPr>
          <p:cNvPr id="14" name="图片 13">
            <a:extLst>
              <a:ext uri="{FF2B5EF4-FFF2-40B4-BE49-F238E27FC236}">
                <a16:creationId xmlns:a16="http://schemas.microsoft.com/office/drawing/2014/main" id="{5148A71C-F1E6-4A83-B848-D48AF36361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508" y="700475"/>
            <a:ext cx="7316387" cy="5487291"/>
          </a:xfrm>
          <a:prstGeom prst="rect">
            <a:avLst/>
          </a:prstGeom>
        </p:spPr>
      </p:pic>
    </p:spTree>
    <p:extLst>
      <p:ext uri="{BB962C8B-B14F-4D97-AF65-F5344CB8AC3E}">
        <p14:creationId xmlns:p14="http://schemas.microsoft.com/office/powerpoint/2010/main" val="2144081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2" y="51558"/>
            <a:ext cx="902811" cy="523220"/>
          </a:xfrm>
        </p:spPr>
        <p:txBody>
          <a:bodyPr/>
          <a:lstStyle/>
          <a:p>
            <a:r>
              <a:rPr lang="zh-CN" altLang="en-US" dirty="0"/>
              <a:t>分析</a:t>
            </a:r>
          </a:p>
        </p:txBody>
      </p:sp>
      <p:sp>
        <p:nvSpPr>
          <p:cNvPr id="6" name="矩形 5"/>
          <p:cNvSpPr/>
          <p:nvPr/>
        </p:nvSpPr>
        <p:spPr>
          <a:xfrm>
            <a:off x="2419792" y="6035219"/>
            <a:ext cx="7177212" cy="42984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hangingPunct="0"/>
            <a:r>
              <a:rPr lang="zh-CN" altLang="en-US" sz="1600" b="1" dirty="0">
                <a:solidFill>
                  <a:schemeClr val="bg1"/>
                </a:solidFill>
                <a:ea typeface="宋体" charset="-122"/>
              </a:rPr>
              <a:t>理化实验室</a:t>
            </a:r>
            <a:endParaRPr lang="en-US" altLang="zh-CN" sz="1600" b="1" dirty="0">
              <a:solidFill>
                <a:schemeClr val="bg1"/>
              </a:solidFill>
              <a:ea typeface="宋体" charset="-122"/>
            </a:endParaRPr>
          </a:p>
        </p:txBody>
      </p:sp>
      <p:pic>
        <p:nvPicPr>
          <p:cNvPr id="15" name="图片 14">
            <a:extLst>
              <a:ext uri="{FF2B5EF4-FFF2-40B4-BE49-F238E27FC236}">
                <a16:creationId xmlns:a16="http://schemas.microsoft.com/office/drawing/2014/main" id="{A2141D49-7E02-4748-8E5D-1FBC637F16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792" y="652309"/>
            <a:ext cx="7177213" cy="5382910"/>
          </a:xfrm>
          <a:prstGeom prst="rect">
            <a:avLst/>
          </a:prstGeom>
        </p:spPr>
      </p:pic>
    </p:spTree>
    <p:extLst>
      <p:ext uri="{BB962C8B-B14F-4D97-AF65-F5344CB8AC3E}">
        <p14:creationId xmlns:p14="http://schemas.microsoft.com/office/powerpoint/2010/main" val="1500937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0" y="51558"/>
            <a:ext cx="902811" cy="523220"/>
          </a:xfrm>
        </p:spPr>
        <p:txBody>
          <a:bodyPr/>
          <a:lstStyle/>
          <a:p>
            <a:r>
              <a:rPr lang="zh-CN" altLang="en-US" dirty="0"/>
              <a:t>分析</a:t>
            </a:r>
          </a:p>
        </p:txBody>
      </p:sp>
      <p:pic>
        <p:nvPicPr>
          <p:cNvPr id="30" name="图片 29">
            <a:extLst>
              <a:ext uri="{FF2B5EF4-FFF2-40B4-BE49-F238E27FC236}">
                <a16:creationId xmlns:a16="http://schemas.microsoft.com/office/drawing/2014/main" id="{079AF674-D6FD-4CA9-B7D0-A7BC9AC3E8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4477" y="681945"/>
            <a:ext cx="7084393" cy="5315432"/>
          </a:xfrm>
          <a:prstGeom prst="rect">
            <a:avLst/>
          </a:prstGeom>
        </p:spPr>
      </p:pic>
      <p:sp>
        <p:nvSpPr>
          <p:cNvPr id="13" name="矩形 12">
            <a:extLst>
              <a:ext uri="{FF2B5EF4-FFF2-40B4-BE49-F238E27FC236}">
                <a16:creationId xmlns:a16="http://schemas.microsoft.com/office/drawing/2014/main" id="{F8B38538-75E9-4F99-9111-6989D76CBE81}"/>
              </a:ext>
            </a:extLst>
          </p:cNvPr>
          <p:cNvSpPr/>
          <p:nvPr/>
        </p:nvSpPr>
        <p:spPr>
          <a:xfrm>
            <a:off x="2684477" y="5997377"/>
            <a:ext cx="7084393" cy="49589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hangingPunct="0"/>
            <a:r>
              <a:rPr lang="zh-CN" altLang="en-US" sz="1600" b="1" dirty="0">
                <a:solidFill>
                  <a:schemeClr val="bg1"/>
                </a:solidFill>
                <a:ea typeface="宋体" charset="-122"/>
              </a:rPr>
              <a:t>微生物实验室</a:t>
            </a:r>
            <a:endParaRPr lang="en-US" altLang="zh-CN" sz="1600" b="1" dirty="0">
              <a:solidFill>
                <a:schemeClr val="bg1"/>
              </a:solidFill>
              <a:ea typeface="宋体" charset="-122"/>
            </a:endParaRPr>
          </a:p>
        </p:txBody>
      </p:sp>
    </p:spTree>
    <p:extLst>
      <p:ext uri="{BB962C8B-B14F-4D97-AF65-F5344CB8AC3E}">
        <p14:creationId xmlns:p14="http://schemas.microsoft.com/office/powerpoint/2010/main" val="2047253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7" name="图片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535035" y="912603"/>
            <a:ext cx="2326741" cy="2788956"/>
          </a:xfrm>
          <a:prstGeom prst="rect">
            <a:avLst/>
          </a:prstGeom>
        </p:spPr>
      </p:pic>
      <p:sp>
        <p:nvSpPr>
          <p:cNvPr id="18" name="文本框 17"/>
          <p:cNvSpPr txBox="1"/>
          <p:nvPr/>
        </p:nvSpPr>
        <p:spPr>
          <a:xfrm>
            <a:off x="5818256" y="1907199"/>
            <a:ext cx="1653955" cy="646331"/>
          </a:xfrm>
          <a:prstGeom prst="rect">
            <a:avLst/>
          </a:prstGeom>
          <a:noFill/>
        </p:spPr>
        <p:txBody>
          <a:bodyPr wrap="square" rtlCol="0">
            <a:spAutoFit/>
          </a:bodyPr>
          <a:lstStyle/>
          <a:p>
            <a:r>
              <a:rPr lang="zh-CN" altLang="en-US" sz="3600" dirty="0">
                <a:solidFill>
                  <a:schemeClr val="bg1"/>
                </a:solidFill>
                <a:cs typeface="+mn-ea"/>
                <a:sym typeface="+mn-lt"/>
              </a:rPr>
              <a:t>目录</a:t>
            </a:r>
          </a:p>
        </p:txBody>
      </p:sp>
      <p:sp>
        <p:nvSpPr>
          <p:cNvPr id="23" name="文本框 22"/>
          <p:cNvSpPr txBox="1"/>
          <p:nvPr/>
        </p:nvSpPr>
        <p:spPr>
          <a:xfrm>
            <a:off x="2914249" y="4820426"/>
            <a:ext cx="1704740" cy="461665"/>
          </a:xfrm>
          <a:prstGeom prst="rect">
            <a:avLst/>
          </a:prstGeom>
          <a:noFill/>
        </p:spPr>
        <p:txBody>
          <a:bodyPr wrap="square" lIns="0" rIns="0" rtlCol="0">
            <a:spAutoFit/>
          </a:bodyPr>
          <a:lstStyle/>
          <a:p>
            <a:pPr algn="ctr"/>
            <a:r>
              <a:rPr lang="zh-CN" altLang="en-US" sz="2400" dirty="0">
                <a:solidFill>
                  <a:schemeClr val="bg1"/>
                </a:solidFill>
                <a:cs typeface="+mn-ea"/>
                <a:sym typeface="+mn-lt"/>
              </a:rPr>
              <a:t>关于我们</a:t>
            </a:r>
          </a:p>
        </p:txBody>
      </p:sp>
      <p:sp>
        <p:nvSpPr>
          <p:cNvPr id="28" name="文本框 27"/>
          <p:cNvSpPr txBox="1"/>
          <p:nvPr/>
        </p:nvSpPr>
        <p:spPr>
          <a:xfrm>
            <a:off x="2632285" y="5191792"/>
            <a:ext cx="2268669" cy="338554"/>
          </a:xfrm>
          <a:prstGeom prst="rect">
            <a:avLst/>
          </a:prstGeom>
          <a:noFill/>
        </p:spPr>
        <p:txBody>
          <a:bodyPr wrap="square" lIns="0" rIns="0" rtlCol="0">
            <a:spAutoFit/>
          </a:bodyPr>
          <a:lstStyle/>
          <a:p>
            <a:pPr algn="ctr"/>
            <a:r>
              <a:rPr lang="en-US" altLang="zh-CN" sz="1600" dirty="0">
                <a:solidFill>
                  <a:schemeClr val="bg1"/>
                </a:solidFill>
                <a:latin typeface="+mn-ea"/>
                <a:cs typeface="+mn-ea"/>
                <a:sym typeface="+mn-lt"/>
              </a:rPr>
              <a:t>ABOUT US</a:t>
            </a:r>
            <a:endParaRPr lang="zh-CN" altLang="en-US" sz="1600" dirty="0">
              <a:solidFill>
                <a:schemeClr val="bg1"/>
              </a:solidFill>
              <a:latin typeface="+mn-ea"/>
              <a:cs typeface="+mn-ea"/>
              <a:sym typeface="+mn-lt"/>
            </a:endParaRPr>
          </a:p>
        </p:txBody>
      </p:sp>
      <p:sp>
        <p:nvSpPr>
          <p:cNvPr id="31" name="文本框 30"/>
          <p:cNvSpPr txBox="1"/>
          <p:nvPr/>
        </p:nvSpPr>
        <p:spPr>
          <a:xfrm>
            <a:off x="5294429" y="4820426"/>
            <a:ext cx="1704740" cy="461665"/>
          </a:xfrm>
          <a:prstGeom prst="rect">
            <a:avLst/>
          </a:prstGeom>
          <a:noFill/>
        </p:spPr>
        <p:txBody>
          <a:bodyPr wrap="square" lIns="0" rIns="0" rtlCol="0">
            <a:spAutoFit/>
          </a:bodyPr>
          <a:lstStyle/>
          <a:p>
            <a:pPr algn="ctr"/>
            <a:r>
              <a:rPr lang="zh-CN" altLang="en-US" sz="2400" dirty="0">
                <a:solidFill>
                  <a:schemeClr val="bg1"/>
                </a:solidFill>
                <a:cs typeface="+mn-ea"/>
                <a:sym typeface="+mn-lt"/>
              </a:rPr>
              <a:t>产品服务</a:t>
            </a:r>
          </a:p>
        </p:txBody>
      </p:sp>
      <p:sp>
        <p:nvSpPr>
          <p:cNvPr id="37" name="文本框 36"/>
          <p:cNvSpPr txBox="1"/>
          <p:nvPr/>
        </p:nvSpPr>
        <p:spPr>
          <a:xfrm>
            <a:off x="4805297" y="5191792"/>
            <a:ext cx="2683007" cy="338554"/>
          </a:xfrm>
          <a:prstGeom prst="rect">
            <a:avLst/>
          </a:prstGeom>
          <a:noFill/>
        </p:spPr>
        <p:txBody>
          <a:bodyPr wrap="square" lIns="0" rIns="0" rtlCol="0">
            <a:spAutoFit/>
          </a:bodyPr>
          <a:lstStyle/>
          <a:p>
            <a:pPr algn="ctr"/>
            <a:r>
              <a:rPr lang="en-US" altLang="zh-CN" sz="1600" dirty="0">
                <a:solidFill>
                  <a:schemeClr val="bg1"/>
                </a:solidFill>
                <a:latin typeface="+mn-ea"/>
                <a:cs typeface="+mn-ea"/>
                <a:sym typeface="+mn-lt"/>
              </a:rPr>
              <a:t>PRODUCT&amp;SERVICES</a:t>
            </a:r>
            <a:endParaRPr lang="zh-CN" altLang="en-US" sz="1600" dirty="0">
              <a:solidFill>
                <a:schemeClr val="bg1"/>
              </a:solidFill>
              <a:latin typeface="+mn-ea"/>
              <a:cs typeface="+mn-ea"/>
              <a:sym typeface="+mn-lt"/>
            </a:endParaRPr>
          </a:p>
        </p:txBody>
      </p:sp>
      <p:sp>
        <p:nvSpPr>
          <p:cNvPr id="38" name="文本框 37"/>
          <p:cNvSpPr txBox="1"/>
          <p:nvPr/>
        </p:nvSpPr>
        <p:spPr>
          <a:xfrm>
            <a:off x="7817680" y="4814852"/>
            <a:ext cx="1704740" cy="461665"/>
          </a:xfrm>
          <a:prstGeom prst="rect">
            <a:avLst/>
          </a:prstGeom>
          <a:noFill/>
        </p:spPr>
        <p:txBody>
          <a:bodyPr wrap="square" lIns="0" rIns="0" rtlCol="0">
            <a:spAutoFit/>
          </a:bodyPr>
          <a:lstStyle/>
          <a:p>
            <a:pPr algn="ctr"/>
            <a:r>
              <a:rPr lang="zh-CN" altLang="en-US" sz="2400" dirty="0">
                <a:solidFill>
                  <a:schemeClr val="bg1"/>
                </a:solidFill>
                <a:cs typeface="+mn-ea"/>
                <a:sym typeface="+mn-lt"/>
              </a:rPr>
              <a:t>实验室能力</a:t>
            </a:r>
          </a:p>
        </p:txBody>
      </p:sp>
      <p:sp>
        <p:nvSpPr>
          <p:cNvPr id="39" name="文本框 38"/>
          <p:cNvSpPr txBox="1"/>
          <p:nvPr/>
        </p:nvSpPr>
        <p:spPr>
          <a:xfrm>
            <a:off x="7347541" y="5191792"/>
            <a:ext cx="2558459" cy="338554"/>
          </a:xfrm>
          <a:prstGeom prst="rect">
            <a:avLst/>
          </a:prstGeom>
          <a:noFill/>
        </p:spPr>
        <p:txBody>
          <a:bodyPr wrap="square" lIns="0" rIns="0" rtlCol="0">
            <a:spAutoFit/>
          </a:bodyPr>
          <a:lstStyle/>
          <a:p>
            <a:pPr algn="ctr"/>
            <a:r>
              <a:rPr lang="en-US" altLang="zh-CN" sz="1600" dirty="0">
                <a:solidFill>
                  <a:schemeClr val="bg1"/>
                </a:solidFill>
                <a:latin typeface="+mn-ea"/>
                <a:cs typeface="+mn-ea"/>
                <a:sym typeface="+mn-lt"/>
              </a:rPr>
              <a:t>LABORATORY CAPABILITY</a:t>
            </a:r>
            <a:endParaRPr lang="zh-CN" altLang="en-US" sz="1600" dirty="0">
              <a:solidFill>
                <a:schemeClr val="bg1"/>
              </a:solidFill>
              <a:latin typeface="+mn-ea"/>
              <a:cs typeface="+mn-ea"/>
              <a:sym typeface="+mn-lt"/>
            </a:endParaRPr>
          </a:p>
        </p:txBody>
      </p:sp>
      <p:sp>
        <p:nvSpPr>
          <p:cNvPr id="25" name="文本框 24"/>
          <p:cNvSpPr txBox="1"/>
          <p:nvPr/>
        </p:nvSpPr>
        <p:spPr>
          <a:xfrm>
            <a:off x="5818256" y="2449297"/>
            <a:ext cx="3647258" cy="461665"/>
          </a:xfrm>
          <a:prstGeom prst="rect">
            <a:avLst/>
          </a:prstGeom>
          <a:noFill/>
        </p:spPr>
        <p:txBody>
          <a:bodyPr wrap="square" rtlCol="0">
            <a:spAutoFit/>
          </a:bodyPr>
          <a:lstStyle/>
          <a:p>
            <a:r>
              <a:rPr lang="en-US" altLang="zh-CN" sz="2400" dirty="0">
                <a:solidFill>
                  <a:schemeClr val="bg1"/>
                </a:solidFill>
                <a:cs typeface="+mn-ea"/>
                <a:sym typeface="+mn-lt"/>
              </a:rPr>
              <a:t>CONTENTS</a:t>
            </a:r>
            <a:endParaRPr lang="zh-CN" altLang="en-US" sz="2400" dirty="0">
              <a:solidFill>
                <a:schemeClr val="bg1"/>
              </a:solidFill>
              <a:cs typeface="+mn-ea"/>
              <a:sym typeface="+mn-lt"/>
            </a:endParaRPr>
          </a:p>
        </p:txBody>
      </p:sp>
      <p:sp>
        <p:nvSpPr>
          <p:cNvPr id="32" name="文本框 31"/>
          <p:cNvSpPr txBox="1"/>
          <p:nvPr/>
        </p:nvSpPr>
        <p:spPr>
          <a:xfrm>
            <a:off x="5818256" y="2873745"/>
            <a:ext cx="3279910" cy="307777"/>
          </a:xfrm>
          <a:prstGeom prst="rect">
            <a:avLst/>
          </a:prstGeom>
          <a:noFill/>
        </p:spPr>
        <p:txBody>
          <a:bodyPr wrap="square" rtlCol="0">
            <a:spAutoFit/>
          </a:bodyPr>
          <a:lstStyle/>
          <a:p>
            <a:r>
              <a:rPr lang="en-US" altLang="zh-CN" sz="1400" dirty="0">
                <a:solidFill>
                  <a:schemeClr val="bg1"/>
                </a:solidFill>
                <a:cs typeface="+mn-ea"/>
                <a:sym typeface="+mn-lt"/>
              </a:rPr>
              <a:t>CCIC MACAU</a:t>
            </a:r>
            <a:endParaRPr lang="zh-CN" altLang="en-US" sz="1400" dirty="0">
              <a:solidFill>
                <a:schemeClr val="bg1"/>
              </a:solidFill>
              <a:cs typeface="+mn-ea"/>
              <a:sym typeface="+mn-lt"/>
            </a:endParaRPr>
          </a:p>
        </p:txBody>
      </p:sp>
      <p:sp>
        <p:nvSpPr>
          <p:cNvPr id="35" name="任意多边形 34"/>
          <p:cNvSpPr>
            <a:spLocks noChangeAspect="1"/>
          </p:cNvSpPr>
          <p:nvPr/>
        </p:nvSpPr>
        <p:spPr>
          <a:xfrm>
            <a:off x="3665892" y="4384499"/>
            <a:ext cx="201453" cy="324000"/>
          </a:xfrm>
          <a:custGeom>
            <a:avLst/>
            <a:gdLst>
              <a:gd name="connsiteX0" fmla="*/ 677901 w 2374831"/>
              <a:gd name="connsiteY0" fmla="*/ 3412116 h 3819479"/>
              <a:gd name="connsiteX1" fmla="*/ 1644059 w 2374831"/>
              <a:gd name="connsiteY1" fmla="*/ 3412116 h 3819479"/>
              <a:gd name="connsiteX2" fmla="*/ 1644059 w 2374831"/>
              <a:gd name="connsiteY2" fmla="*/ 3636403 h 3819479"/>
              <a:gd name="connsiteX3" fmla="*/ 1452135 w 2374831"/>
              <a:gd name="connsiteY3" fmla="*/ 3636403 h 3819479"/>
              <a:gd name="connsiteX4" fmla="*/ 1406366 w 2374831"/>
              <a:gd name="connsiteY4" fmla="*/ 3819479 h 3819479"/>
              <a:gd name="connsiteX5" fmla="*/ 904644 w 2374831"/>
              <a:gd name="connsiteY5" fmla="*/ 3819479 h 3819479"/>
              <a:gd name="connsiteX6" fmla="*/ 858875 w 2374831"/>
              <a:gd name="connsiteY6" fmla="*/ 3636403 h 3819479"/>
              <a:gd name="connsiteX7" fmla="*/ 677901 w 2374831"/>
              <a:gd name="connsiteY7" fmla="*/ 3636403 h 3819479"/>
              <a:gd name="connsiteX8" fmla="*/ 1210563 w 2374831"/>
              <a:gd name="connsiteY8" fmla="*/ 214813 h 3819479"/>
              <a:gd name="connsiteX9" fmla="*/ 234135 w 2374831"/>
              <a:gd name="connsiteY9" fmla="*/ 1200968 h 3819479"/>
              <a:gd name="connsiteX10" fmla="*/ 530439 w 2374831"/>
              <a:gd name="connsiteY10" fmla="*/ 2356594 h 3819479"/>
              <a:gd name="connsiteX11" fmla="*/ 629422 w 2374831"/>
              <a:gd name="connsiteY11" fmla="*/ 2455121 h 3819479"/>
              <a:gd name="connsiteX12" fmla="*/ 632955 w 2374831"/>
              <a:gd name="connsiteY12" fmla="*/ 2454082 h 3819479"/>
              <a:gd name="connsiteX13" fmla="*/ 634850 w 2374831"/>
              <a:gd name="connsiteY13" fmla="*/ 2460524 h 3819479"/>
              <a:gd name="connsiteX14" fmla="*/ 645415 w 2374831"/>
              <a:gd name="connsiteY14" fmla="*/ 2471041 h 3819479"/>
              <a:gd name="connsiteX15" fmla="*/ 640611 w 2374831"/>
              <a:gd name="connsiteY15" fmla="*/ 2480115 h 3819479"/>
              <a:gd name="connsiteX16" fmla="*/ 825141 w 2374831"/>
              <a:gd name="connsiteY16" fmla="*/ 3107541 h 3819479"/>
              <a:gd name="connsiteX17" fmla="*/ 1520487 w 2374831"/>
              <a:gd name="connsiteY17" fmla="*/ 3107541 h 3819479"/>
              <a:gd name="connsiteX18" fmla="*/ 1697625 w 2374831"/>
              <a:gd name="connsiteY18" fmla="*/ 2505248 h 3819479"/>
              <a:gd name="connsiteX19" fmla="*/ 1694714 w 2374831"/>
              <a:gd name="connsiteY19" fmla="*/ 2499211 h 3819479"/>
              <a:gd name="connsiteX20" fmla="*/ 1701121 w 2374831"/>
              <a:gd name="connsiteY20" fmla="*/ 2493362 h 3819479"/>
              <a:gd name="connsiteX21" fmla="*/ 1703057 w 2374831"/>
              <a:gd name="connsiteY21" fmla="*/ 2486779 h 3819479"/>
              <a:gd name="connsiteX22" fmla="*/ 1707047 w 2374831"/>
              <a:gd name="connsiteY22" fmla="*/ 2487952 h 3819479"/>
              <a:gd name="connsiteX23" fmla="*/ 1814604 w 2374831"/>
              <a:gd name="connsiteY23" fmla="*/ 2389768 h 3819479"/>
              <a:gd name="connsiteX24" fmla="*/ 2146142 w 2374831"/>
              <a:gd name="connsiteY24" fmla="*/ 1237621 h 3819479"/>
              <a:gd name="connsiteX25" fmla="*/ 1210563 w 2374831"/>
              <a:gd name="connsiteY25" fmla="*/ 214813 h 3819479"/>
              <a:gd name="connsiteX26" fmla="*/ 1214591 w 2374831"/>
              <a:gd name="connsiteY26" fmla="*/ 383 h 3819479"/>
              <a:gd name="connsiteX27" fmla="*/ 2356115 w 2374831"/>
              <a:gd name="connsiteY27" fmla="*/ 1191705 h 3819479"/>
              <a:gd name="connsiteX28" fmla="*/ 1940101 w 2374831"/>
              <a:gd name="connsiteY28" fmla="*/ 2566662 h 3819479"/>
              <a:gd name="connsiteX29" fmla="*/ 1858280 w 2374831"/>
              <a:gd name="connsiteY29" fmla="*/ 2636176 h 3819479"/>
              <a:gd name="connsiteX30" fmla="*/ 1662374 w 2374831"/>
              <a:gd name="connsiteY30" fmla="*/ 3302282 h 3819479"/>
              <a:gd name="connsiteX31" fmla="*/ 1642818 w 2374831"/>
              <a:gd name="connsiteY31" fmla="*/ 3296530 h 3819479"/>
              <a:gd name="connsiteX32" fmla="*/ 1642365 w 2374831"/>
              <a:gd name="connsiteY32" fmla="*/ 3298341 h 3819479"/>
              <a:gd name="connsiteX33" fmla="*/ 668645 w 2374831"/>
              <a:gd name="connsiteY33" fmla="*/ 3298341 h 3819479"/>
              <a:gd name="connsiteX34" fmla="*/ 620945 w 2374831"/>
              <a:gd name="connsiteY34" fmla="*/ 3107541 h 3819479"/>
              <a:gd name="connsiteX35" fmla="*/ 625980 w 2374831"/>
              <a:gd name="connsiteY35" fmla="*/ 3107541 h 3819479"/>
              <a:gd name="connsiteX36" fmla="*/ 477257 w 2374831"/>
              <a:gd name="connsiteY36" fmla="*/ 2601865 h 3819479"/>
              <a:gd name="connsiteX37" fmla="*/ 398351 w 2374831"/>
              <a:gd name="connsiteY37" fmla="*/ 2528795 h 3819479"/>
              <a:gd name="connsiteX38" fmla="*/ 25870 w 2374831"/>
              <a:gd name="connsiteY38" fmla="*/ 1147159 h 3819479"/>
              <a:gd name="connsiteX39" fmla="*/ 1214591 w 2374831"/>
              <a:gd name="connsiteY39" fmla="*/ 383 h 381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74831" h="3819479">
                <a:moveTo>
                  <a:pt x="677901" y="3412116"/>
                </a:moveTo>
                <a:lnTo>
                  <a:pt x="1644059" y="3412116"/>
                </a:lnTo>
                <a:lnTo>
                  <a:pt x="1644059" y="3636403"/>
                </a:lnTo>
                <a:lnTo>
                  <a:pt x="1452135" y="3636403"/>
                </a:lnTo>
                <a:lnTo>
                  <a:pt x="1406366" y="3819479"/>
                </a:lnTo>
                <a:lnTo>
                  <a:pt x="904644" y="3819479"/>
                </a:lnTo>
                <a:lnTo>
                  <a:pt x="858875" y="3636403"/>
                </a:lnTo>
                <a:lnTo>
                  <a:pt x="677901" y="3636403"/>
                </a:lnTo>
                <a:close/>
                <a:moveTo>
                  <a:pt x="1210563" y="214813"/>
                </a:moveTo>
                <a:cubicBezTo>
                  <a:pt x="739590" y="200611"/>
                  <a:pt x="328256" y="616042"/>
                  <a:pt x="234135" y="1200968"/>
                </a:cubicBezTo>
                <a:cubicBezTo>
                  <a:pt x="165163" y="1629602"/>
                  <a:pt x="280924" y="2067284"/>
                  <a:pt x="530439" y="2356594"/>
                </a:cubicBezTo>
                <a:lnTo>
                  <a:pt x="629422" y="2455121"/>
                </a:lnTo>
                <a:lnTo>
                  <a:pt x="632955" y="2454082"/>
                </a:lnTo>
                <a:lnTo>
                  <a:pt x="634850" y="2460524"/>
                </a:lnTo>
                <a:lnTo>
                  <a:pt x="645415" y="2471041"/>
                </a:lnTo>
                <a:lnTo>
                  <a:pt x="640611" y="2480115"/>
                </a:lnTo>
                <a:lnTo>
                  <a:pt x="825141" y="3107541"/>
                </a:lnTo>
                <a:lnTo>
                  <a:pt x="1520487" y="3107541"/>
                </a:lnTo>
                <a:lnTo>
                  <a:pt x="1697625" y="2505248"/>
                </a:lnTo>
                <a:lnTo>
                  <a:pt x="1694714" y="2499211"/>
                </a:lnTo>
                <a:lnTo>
                  <a:pt x="1701121" y="2493362"/>
                </a:lnTo>
                <a:lnTo>
                  <a:pt x="1703057" y="2486779"/>
                </a:lnTo>
                <a:lnTo>
                  <a:pt x="1707047" y="2487952"/>
                </a:lnTo>
                <a:lnTo>
                  <a:pt x="1814604" y="2389768"/>
                </a:lnTo>
                <a:cubicBezTo>
                  <a:pt x="2075917" y="2110708"/>
                  <a:pt x="2205489" y="1673395"/>
                  <a:pt x="2146142" y="1237621"/>
                </a:cubicBezTo>
                <a:cubicBezTo>
                  <a:pt x="2067107" y="657287"/>
                  <a:pt x="1675186" y="228824"/>
                  <a:pt x="1210563" y="214813"/>
                </a:cubicBezTo>
                <a:close/>
                <a:moveTo>
                  <a:pt x="1214591" y="383"/>
                </a:moveTo>
                <a:cubicBezTo>
                  <a:pt x="1779092" y="16134"/>
                  <a:pt x="2256408" y="514273"/>
                  <a:pt x="2356115" y="1191705"/>
                </a:cubicBezTo>
                <a:cubicBezTo>
                  <a:pt x="2432917" y="1713508"/>
                  <a:pt x="2269282" y="2238010"/>
                  <a:pt x="1940101" y="2566662"/>
                </a:cubicBezTo>
                <a:lnTo>
                  <a:pt x="1858280" y="2636176"/>
                </a:lnTo>
                <a:lnTo>
                  <a:pt x="1662374" y="3302282"/>
                </a:lnTo>
                <a:lnTo>
                  <a:pt x="1642818" y="3296530"/>
                </a:lnTo>
                <a:lnTo>
                  <a:pt x="1642365" y="3298341"/>
                </a:lnTo>
                <a:lnTo>
                  <a:pt x="668645" y="3298341"/>
                </a:lnTo>
                <a:lnTo>
                  <a:pt x="620945" y="3107541"/>
                </a:lnTo>
                <a:lnTo>
                  <a:pt x="625980" y="3107541"/>
                </a:lnTo>
                <a:lnTo>
                  <a:pt x="477257" y="2601865"/>
                </a:lnTo>
                <a:lnTo>
                  <a:pt x="398351" y="2528795"/>
                </a:lnTo>
                <a:cubicBezTo>
                  <a:pt x="83040" y="2187205"/>
                  <a:pt x="-63507" y="1661104"/>
                  <a:pt x="25870" y="1147159"/>
                </a:cubicBezTo>
                <a:cubicBezTo>
                  <a:pt x="144292" y="466195"/>
                  <a:pt x="643655" y="-15547"/>
                  <a:pt x="1214591" y="3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a:spLocks noChangeAspect="1"/>
          </p:cNvSpPr>
          <p:nvPr/>
        </p:nvSpPr>
        <p:spPr>
          <a:xfrm>
            <a:off x="8478988" y="4399023"/>
            <a:ext cx="295563" cy="324000"/>
          </a:xfrm>
          <a:custGeom>
            <a:avLst/>
            <a:gdLst>
              <a:gd name="connsiteX0" fmla="*/ 1864628 w 4326339"/>
              <a:gd name="connsiteY0" fmla="*/ 3283995 h 4742597"/>
              <a:gd name="connsiteX1" fmla="*/ 1864628 w 4326339"/>
              <a:gd name="connsiteY1" fmla="*/ 4461109 h 4742597"/>
              <a:gd name="connsiteX2" fmla="*/ 2461711 w 4326339"/>
              <a:gd name="connsiteY2" fmla="*/ 4461109 h 4742597"/>
              <a:gd name="connsiteX3" fmla="*/ 2461711 w 4326339"/>
              <a:gd name="connsiteY3" fmla="*/ 3283995 h 4742597"/>
              <a:gd name="connsiteX4" fmla="*/ 1583140 w 4326339"/>
              <a:gd name="connsiteY4" fmla="*/ 3002507 h 4742597"/>
              <a:gd name="connsiteX5" fmla="*/ 2743199 w 4326339"/>
              <a:gd name="connsiteY5" fmla="*/ 3002507 h 4742597"/>
              <a:gd name="connsiteX6" fmla="*/ 2743199 w 4326339"/>
              <a:gd name="connsiteY6" fmla="*/ 4742597 h 4742597"/>
              <a:gd name="connsiteX7" fmla="*/ 1583140 w 4326339"/>
              <a:gd name="connsiteY7" fmla="*/ 4742597 h 4742597"/>
              <a:gd name="connsiteX8" fmla="*/ 281488 w 4326339"/>
              <a:gd name="connsiteY8" fmla="*/ 1850981 h 4742597"/>
              <a:gd name="connsiteX9" fmla="*/ 281488 w 4326339"/>
              <a:gd name="connsiteY9" fmla="*/ 4461109 h 4742597"/>
              <a:gd name="connsiteX10" fmla="*/ 878571 w 4326339"/>
              <a:gd name="connsiteY10" fmla="*/ 4461109 h 4742597"/>
              <a:gd name="connsiteX11" fmla="*/ 878571 w 4326339"/>
              <a:gd name="connsiteY11" fmla="*/ 1850981 h 4742597"/>
              <a:gd name="connsiteX12" fmla="*/ 0 w 4326339"/>
              <a:gd name="connsiteY12" fmla="*/ 1569493 h 4742597"/>
              <a:gd name="connsiteX13" fmla="*/ 1160059 w 4326339"/>
              <a:gd name="connsiteY13" fmla="*/ 1569493 h 4742597"/>
              <a:gd name="connsiteX14" fmla="*/ 1160059 w 4326339"/>
              <a:gd name="connsiteY14" fmla="*/ 4742597 h 4742597"/>
              <a:gd name="connsiteX15" fmla="*/ 0 w 4326339"/>
              <a:gd name="connsiteY15" fmla="*/ 4742597 h 4742597"/>
              <a:gd name="connsiteX16" fmla="*/ 3447768 w 4326339"/>
              <a:gd name="connsiteY16" fmla="*/ 281488 h 4742597"/>
              <a:gd name="connsiteX17" fmla="*/ 3447768 w 4326339"/>
              <a:gd name="connsiteY17" fmla="*/ 4461109 h 4742597"/>
              <a:gd name="connsiteX18" fmla="*/ 4044851 w 4326339"/>
              <a:gd name="connsiteY18" fmla="*/ 4461109 h 4742597"/>
              <a:gd name="connsiteX19" fmla="*/ 4044851 w 4326339"/>
              <a:gd name="connsiteY19" fmla="*/ 281488 h 4742597"/>
              <a:gd name="connsiteX20" fmla="*/ 3166280 w 4326339"/>
              <a:gd name="connsiteY20" fmla="*/ 0 h 4742597"/>
              <a:gd name="connsiteX21" fmla="*/ 4326339 w 4326339"/>
              <a:gd name="connsiteY21" fmla="*/ 0 h 4742597"/>
              <a:gd name="connsiteX22" fmla="*/ 4326339 w 4326339"/>
              <a:gd name="connsiteY22" fmla="*/ 4742597 h 4742597"/>
              <a:gd name="connsiteX23" fmla="*/ 3166280 w 4326339"/>
              <a:gd name="connsiteY23" fmla="*/ 4742597 h 474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26339" h="4742597">
                <a:moveTo>
                  <a:pt x="1864628" y="3283995"/>
                </a:moveTo>
                <a:lnTo>
                  <a:pt x="1864628" y="4461109"/>
                </a:lnTo>
                <a:lnTo>
                  <a:pt x="2461711" y="4461109"/>
                </a:lnTo>
                <a:lnTo>
                  <a:pt x="2461711" y="3283995"/>
                </a:lnTo>
                <a:close/>
                <a:moveTo>
                  <a:pt x="1583140" y="3002507"/>
                </a:moveTo>
                <a:lnTo>
                  <a:pt x="2743199" y="3002507"/>
                </a:lnTo>
                <a:lnTo>
                  <a:pt x="2743199" y="4742597"/>
                </a:lnTo>
                <a:lnTo>
                  <a:pt x="1583140" y="4742597"/>
                </a:lnTo>
                <a:close/>
                <a:moveTo>
                  <a:pt x="281488" y="1850981"/>
                </a:moveTo>
                <a:lnTo>
                  <a:pt x="281488" y="4461109"/>
                </a:lnTo>
                <a:lnTo>
                  <a:pt x="878571" y="4461109"/>
                </a:lnTo>
                <a:lnTo>
                  <a:pt x="878571" y="1850981"/>
                </a:lnTo>
                <a:close/>
                <a:moveTo>
                  <a:pt x="0" y="1569493"/>
                </a:moveTo>
                <a:lnTo>
                  <a:pt x="1160059" y="1569493"/>
                </a:lnTo>
                <a:lnTo>
                  <a:pt x="1160059" y="4742597"/>
                </a:lnTo>
                <a:lnTo>
                  <a:pt x="0" y="4742597"/>
                </a:lnTo>
                <a:close/>
                <a:moveTo>
                  <a:pt x="3447768" y="281488"/>
                </a:moveTo>
                <a:lnTo>
                  <a:pt x="3447768" y="4461109"/>
                </a:lnTo>
                <a:lnTo>
                  <a:pt x="4044851" y="4461109"/>
                </a:lnTo>
                <a:lnTo>
                  <a:pt x="4044851" y="281488"/>
                </a:lnTo>
                <a:close/>
                <a:moveTo>
                  <a:pt x="3166280" y="0"/>
                </a:moveTo>
                <a:lnTo>
                  <a:pt x="4326339" y="0"/>
                </a:lnTo>
                <a:lnTo>
                  <a:pt x="4326339" y="4742597"/>
                </a:lnTo>
                <a:lnTo>
                  <a:pt x="3166280" y="474259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任意多边形 48"/>
          <p:cNvSpPr>
            <a:spLocks noChangeAspect="1"/>
          </p:cNvSpPr>
          <p:nvPr/>
        </p:nvSpPr>
        <p:spPr>
          <a:xfrm>
            <a:off x="6012593" y="4384499"/>
            <a:ext cx="268411" cy="324000"/>
          </a:xfrm>
          <a:custGeom>
            <a:avLst/>
            <a:gdLst>
              <a:gd name="connsiteX0" fmla="*/ 2540739 w 5081480"/>
              <a:gd name="connsiteY0" fmla="*/ 1728231 h 6133889"/>
              <a:gd name="connsiteX1" fmla="*/ 1728230 w 5081480"/>
              <a:gd name="connsiteY1" fmla="*/ 2540740 h 6133889"/>
              <a:gd name="connsiteX2" fmla="*/ 2540739 w 5081480"/>
              <a:gd name="connsiteY2" fmla="*/ 3353249 h 6133889"/>
              <a:gd name="connsiteX3" fmla="*/ 3353248 w 5081480"/>
              <a:gd name="connsiteY3" fmla="*/ 2540740 h 6133889"/>
              <a:gd name="connsiteX4" fmla="*/ 2540739 w 5081480"/>
              <a:gd name="connsiteY4" fmla="*/ 1728231 h 6133889"/>
              <a:gd name="connsiteX5" fmla="*/ 2540740 w 5081480"/>
              <a:gd name="connsiteY5" fmla="*/ 1407975 h 6133889"/>
              <a:gd name="connsiteX6" fmla="*/ 3673505 w 5081480"/>
              <a:gd name="connsiteY6" fmla="*/ 2540740 h 6133889"/>
              <a:gd name="connsiteX7" fmla="*/ 2540740 w 5081480"/>
              <a:gd name="connsiteY7" fmla="*/ 3673505 h 6133889"/>
              <a:gd name="connsiteX8" fmla="*/ 1407975 w 5081480"/>
              <a:gd name="connsiteY8" fmla="*/ 2540740 h 6133889"/>
              <a:gd name="connsiteX9" fmla="*/ 2540740 w 5081480"/>
              <a:gd name="connsiteY9" fmla="*/ 1407975 h 6133889"/>
              <a:gd name="connsiteX10" fmla="*/ 2540740 w 5081480"/>
              <a:gd name="connsiteY10" fmla="*/ 305592 h 6133889"/>
              <a:gd name="connsiteX11" fmla="*/ 960252 w 5081480"/>
              <a:gd name="connsiteY11" fmla="*/ 960252 h 6133889"/>
              <a:gd name="connsiteX12" fmla="*/ 960252 w 5081480"/>
              <a:gd name="connsiteY12" fmla="*/ 4121228 h 6133889"/>
              <a:gd name="connsiteX13" fmla="*/ 2540740 w 5081480"/>
              <a:gd name="connsiteY13" fmla="*/ 5701715 h 6133889"/>
              <a:gd name="connsiteX14" fmla="*/ 4121228 w 5081480"/>
              <a:gd name="connsiteY14" fmla="*/ 4121228 h 6133889"/>
              <a:gd name="connsiteX15" fmla="*/ 4121228 w 5081480"/>
              <a:gd name="connsiteY15" fmla="*/ 960252 h 6133889"/>
              <a:gd name="connsiteX16" fmla="*/ 2540740 w 5081480"/>
              <a:gd name="connsiteY16" fmla="*/ 305592 h 6133889"/>
              <a:gd name="connsiteX17" fmla="*/ 2540741 w 5081480"/>
              <a:gd name="connsiteY17" fmla="*/ 0 h 6133889"/>
              <a:gd name="connsiteX18" fmla="*/ 4337315 w 5081480"/>
              <a:gd name="connsiteY18" fmla="*/ 744165 h 6133889"/>
              <a:gd name="connsiteX19" fmla="*/ 4337315 w 5081480"/>
              <a:gd name="connsiteY19" fmla="*/ 4337315 h 6133889"/>
              <a:gd name="connsiteX20" fmla="*/ 2540740 w 5081480"/>
              <a:gd name="connsiteY20" fmla="*/ 6133889 h 6133889"/>
              <a:gd name="connsiteX21" fmla="*/ 744165 w 5081480"/>
              <a:gd name="connsiteY21" fmla="*/ 4337315 h 6133889"/>
              <a:gd name="connsiteX22" fmla="*/ 744165 w 5081480"/>
              <a:gd name="connsiteY22" fmla="*/ 744165 h 6133889"/>
              <a:gd name="connsiteX23" fmla="*/ 2540741 w 5081480"/>
              <a:gd name="connsiteY23" fmla="*/ 0 h 613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1480" h="6133889">
                <a:moveTo>
                  <a:pt x="2540739" y="1728231"/>
                </a:moveTo>
                <a:cubicBezTo>
                  <a:pt x="2092003" y="1728231"/>
                  <a:pt x="1728230" y="2092004"/>
                  <a:pt x="1728230" y="2540740"/>
                </a:cubicBezTo>
                <a:cubicBezTo>
                  <a:pt x="1728230" y="2989476"/>
                  <a:pt x="2092003" y="3353249"/>
                  <a:pt x="2540739" y="3353249"/>
                </a:cubicBezTo>
                <a:cubicBezTo>
                  <a:pt x="2989475" y="3353249"/>
                  <a:pt x="3353248" y="2989476"/>
                  <a:pt x="3353248" y="2540740"/>
                </a:cubicBezTo>
                <a:cubicBezTo>
                  <a:pt x="3353248" y="2092004"/>
                  <a:pt x="2989475" y="1728231"/>
                  <a:pt x="2540739" y="1728231"/>
                </a:cubicBezTo>
                <a:close/>
                <a:moveTo>
                  <a:pt x="2540740" y="1407975"/>
                </a:moveTo>
                <a:cubicBezTo>
                  <a:pt x="3166349" y="1407975"/>
                  <a:pt x="3673505" y="1915131"/>
                  <a:pt x="3673505" y="2540740"/>
                </a:cubicBezTo>
                <a:cubicBezTo>
                  <a:pt x="3673505" y="3166349"/>
                  <a:pt x="3166349" y="3673505"/>
                  <a:pt x="2540740" y="3673505"/>
                </a:cubicBezTo>
                <a:cubicBezTo>
                  <a:pt x="1915131" y="3673505"/>
                  <a:pt x="1407975" y="3166349"/>
                  <a:pt x="1407975" y="2540740"/>
                </a:cubicBezTo>
                <a:cubicBezTo>
                  <a:pt x="1407975" y="1915131"/>
                  <a:pt x="1915131" y="1407975"/>
                  <a:pt x="2540740" y="1407975"/>
                </a:cubicBezTo>
                <a:close/>
                <a:moveTo>
                  <a:pt x="2540740" y="305592"/>
                </a:moveTo>
                <a:cubicBezTo>
                  <a:pt x="1968716" y="305592"/>
                  <a:pt x="1396692" y="523813"/>
                  <a:pt x="960252" y="960252"/>
                </a:cubicBezTo>
                <a:cubicBezTo>
                  <a:pt x="87373" y="1833132"/>
                  <a:pt x="87373" y="3248348"/>
                  <a:pt x="960252" y="4121228"/>
                </a:cubicBezTo>
                <a:lnTo>
                  <a:pt x="2540740" y="5701715"/>
                </a:lnTo>
                <a:lnTo>
                  <a:pt x="4121228" y="4121228"/>
                </a:lnTo>
                <a:cubicBezTo>
                  <a:pt x="4994107" y="3248348"/>
                  <a:pt x="4994107" y="1833132"/>
                  <a:pt x="4121228" y="960252"/>
                </a:cubicBezTo>
                <a:cubicBezTo>
                  <a:pt x="3684788" y="523813"/>
                  <a:pt x="3112764" y="305592"/>
                  <a:pt x="2540740" y="305592"/>
                </a:cubicBezTo>
                <a:close/>
                <a:moveTo>
                  <a:pt x="2540741" y="0"/>
                </a:moveTo>
                <a:cubicBezTo>
                  <a:pt x="3190972" y="0"/>
                  <a:pt x="3841205" y="248054"/>
                  <a:pt x="4337315" y="744165"/>
                </a:cubicBezTo>
                <a:cubicBezTo>
                  <a:pt x="5329535" y="1736387"/>
                  <a:pt x="5329535" y="3345095"/>
                  <a:pt x="4337315" y="4337315"/>
                </a:cubicBezTo>
                <a:lnTo>
                  <a:pt x="2540740" y="6133889"/>
                </a:lnTo>
                <a:lnTo>
                  <a:pt x="744165" y="4337315"/>
                </a:lnTo>
                <a:cubicBezTo>
                  <a:pt x="-248055" y="3345094"/>
                  <a:pt x="-248055" y="1736387"/>
                  <a:pt x="744165" y="744165"/>
                </a:cubicBezTo>
                <a:cubicBezTo>
                  <a:pt x="1240276" y="248055"/>
                  <a:pt x="1890508" y="0"/>
                  <a:pt x="25407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514534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2000"/>
                                        <p:tgtEl>
                                          <p:spTgt spid="47"/>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par>
                          <p:cTn id="22" fill="hold">
                            <p:stCondLst>
                              <p:cond delay="3250"/>
                            </p:stCondLst>
                            <p:childTnLst>
                              <p:par>
                                <p:cTn id="23" presetID="53" presetClass="entr" presetSubtype="16"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childTnLst>
                          </p:cTn>
                        </p:par>
                        <p:par>
                          <p:cTn id="28" fill="hold">
                            <p:stCondLst>
                              <p:cond delay="375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par>
                          <p:cTn id="35" fill="hold">
                            <p:stCondLst>
                              <p:cond delay="4250"/>
                            </p:stCondLst>
                            <p:childTnLst>
                              <p:par>
                                <p:cTn id="36" presetID="53" presetClass="entr" presetSubtype="16"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animEffect transition="in" filter="fade">
                                      <p:cBhvr>
                                        <p:cTn id="40" dur="500"/>
                                        <p:tgtEl>
                                          <p:spTgt spid="49"/>
                                        </p:tgtEl>
                                      </p:cBhvr>
                                    </p:animEffect>
                                  </p:childTnLst>
                                </p:cTn>
                              </p:par>
                            </p:childTnLst>
                          </p:cTn>
                        </p:par>
                        <p:par>
                          <p:cTn id="41" fill="hold">
                            <p:stCondLst>
                              <p:cond delay="4750"/>
                            </p:stCondLst>
                            <p:childTnLst>
                              <p:par>
                                <p:cTn id="42" presetID="10"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childTnLst>
                                </p:cTn>
                              </p:par>
                            </p:childTnLst>
                          </p:cTn>
                        </p:par>
                        <p:par>
                          <p:cTn id="54" fill="hold">
                            <p:stCondLst>
                              <p:cond delay="5750"/>
                            </p:stCondLst>
                            <p:childTnLst>
                              <p:par>
                                <p:cTn id="55" presetID="10"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8" grpId="0"/>
      <p:bldP spid="31" grpId="0"/>
      <p:bldP spid="37" grpId="0"/>
      <p:bldP spid="38" grpId="0"/>
      <p:bldP spid="39" grpId="0"/>
      <p:bldP spid="25" grpId="0"/>
      <p:bldP spid="32" grpId="0"/>
      <p:bldP spid="35" grpId="0" animBg="1"/>
      <p:bldP spid="48" grpId="0" animBg="1"/>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0" y="51558"/>
            <a:ext cx="902811" cy="523220"/>
          </a:xfrm>
        </p:spPr>
        <p:txBody>
          <a:bodyPr/>
          <a:lstStyle/>
          <a:p>
            <a:r>
              <a:rPr lang="zh-CN" altLang="en-US" dirty="0"/>
              <a:t>分析</a:t>
            </a:r>
          </a:p>
        </p:txBody>
      </p:sp>
      <p:sp>
        <p:nvSpPr>
          <p:cNvPr id="41" name="矩形 40">
            <a:extLst>
              <a:ext uri="{FF2B5EF4-FFF2-40B4-BE49-F238E27FC236}">
                <a16:creationId xmlns:a16="http://schemas.microsoft.com/office/drawing/2014/main" id="{E7EE3892-2E30-4924-BD66-24E784429179}"/>
              </a:ext>
            </a:extLst>
          </p:cNvPr>
          <p:cNvSpPr/>
          <p:nvPr/>
        </p:nvSpPr>
        <p:spPr>
          <a:xfrm>
            <a:off x="2683086" y="6090408"/>
            <a:ext cx="7660540" cy="42984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hangingPunct="0"/>
            <a:r>
              <a:rPr lang="zh-CN" altLang="en-US" sz="1600" b="1" dirty="0">
                <a:solidFill>
                  <a:schemeClr val="bg1"/>
                </a:solidFill>
                <a:ea typeface="宋体" charset="-122"/>
              </a:rPr>
              <a:t>前处理实验室</a:t>
            </a:r>
            <a:endParaRPr lang="en-US" altLang="zh-CN" sz="1600" b="1" dirty="0">
              <a:solidFill>
                <a:schemeClr val="bg1"/>
              </a:solidFill>
              <a:ea typeface="宋体" charset="-122"/>
            </a:endParaRPr>
          </a:p>
        </p:txBody>
      </p:sp>
      <p:pic>
        <p:nvPicPr>
          <p:cNvPr id="42" name="图片 41">
            <a:extLst>
              <a:ext uri="{FF2B5EF4-FFF2-40B4-BE49-F238E27FC236}">
                <a16:creationId xmlns:a16="http://schemas.microsoft.com/office/drawing/2014/main" id="{E2A1E735-952B-4B9E-BE6E-111E80CC5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0446" y="814943"/>
            <a:ext cx="7663180" cy="5275465"/>
          </a:xfrm>
          <a:prstGeom prst="rect">
            <a:avLst/>
          </a:prstGeom>
        </p:spPr>
      </p:pic>
    </p:spTree>
    <p:extLst>
      <p:ext uri="{BB962C8B-B14F-4D97-AF65-F5344CB8AC3E}">
        <p14:creationId xmlns:p14="http://schemas.microsoft.com/office/powerpoint/2010/main" val="3063405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0" y="51558"/>
            <a:ext cx="902811" cy="523220"/>
          </a:xfrm>
        </p:spPr>
        <p:txBody>
          <a:bodyPr/>
          <a:lstStyle/>
          <a:p>
            <a:r>
              <a:rPr lang="zh-CN" altLang="en-US" dirty="0"/>
              <a:t>分析</a:t>
            </a:r>
          </a:p>
        </p:txBody>
      </p:sp>
      <p:pic>
        <p:nvPicPr>
          <p:cNvPr id="22" name="图片 21">
            <a:extLst>
              <a:ext uri="{FF2B5EF4-FFF2-40B4-BE49-F238E27FC236}">
                <a16:creationId xmlns:a16="http://schemas.microsoft.com/office/drawing/2014/main" id="{48F10AF3-FC24-44C1-8C45-584A5ECE88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4479" y="773999"/>
            <a:ext cx="7019971" cy="5264977"/>
          </a:xfrm>
          <a:prstGeom prst="rect">
            <a:avLst/>
          </a:prstGeom>
        </p:spPr>
      </p:pic>
      <p:sp>
        <p:nvSpPr>
          <p:cNvPr id="41" name="矩形 40">
            <a:extLst>
              <a:ext uri="{FF2B5EF4-FFF2-40B4-BE49-F238E27FC236}">
                <a16:creationId xmlns:a16="http://schemas.microsoft.com/office/drawing/2014/main" id="{E7EE3892-2E30-4924-BD66-24E784429179}"/>
              </a:ext>
            </a:extLst>
          </p:cNvPr>
          <p:cNvSpPr/>
          <p:nvPr/>
        </p:nvSpPr>
        <p:spPr>
          <a:xfrm>
            <a:off x="2694478" y="6038976"/>
            <a:ext cx="7019971" cy="42984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hangingPunct="0"/>
            <a:r>
              <a:rPr lang="zh-CN" altLang="en-US" sz="1600" b="1" dirty="0">
                <a:solidFill>
                  <a:schemeClr val="bg1"/>
                </a:solidFill>
                <a:ea typeface="宋体" charset="-122"/>
              </a:rPr>
              <a:t>动植物检疫实验室</a:t>
            </a:r>
          </a:p>
        </p:txBody>
      </p:sp>
    </p:spTree>
    <p:extLst>
      <p:ext uri="{BB962C8B-B14F-4D97-AF65-F5344CB8AC3E}">
        <p14:creationId xmlns:p14="http://schemas.microsoft.com/office/powerpoint/2010/main" val="273443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2" y="51558"/>
            <a:ext cx="902811" cy="523220"/>
          </a:xfrm>
        </p:spPr>
        <p:txBody>
          <a:bodyPr/>
          <a:lstStyle/>
          <a:p>
            <a:r>
              <a:rPr lang="zh-CN" altLang="en-US" dirty="0"/>
              <a:t>分析</a:t>
            </a:r>
          </a:p>
        </p:txBody>
      </p:sp>
      <p:sp>
        <p:nvSpPr>
          <p:cNvPr id="4" name="矩形 3"/>
          <p:cNvSpPr/>
          <p:nvPr/>
        </p:nvSpPr>
        <p:spPr>
          <a:xfrm>
            <a:off x="2498246" y="6111292"/>
            <a:ext cx="7157865" cy="42984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hangingPunct="0"/>
            <a:r>
              <a:rPr lang="zh-CN" altLang="en-US" sz="1600" b="1" dirty="0">
                <a:solidFill>
                  <a:schemeClr val="bg1"/>
                </a:solidFill>
                <a:ea typeface="宋体" charset="-122"/>
              </a:rPr>
              <a:t>色谱及质谱实验室</a:t>
            </a:r>
            <a:endParaRPr lang="en-US" altLang="zh-CN" sz="1600" b="1" dirty="0">
              <a:solidFill>
                <a:schemeClr val="bg1"/>
              </a:solidFill>
              <a:ea typeface="宋体" charset="-122"/>
            </a:endParaRPr>
          </a:p>
        </p:txBody>
      </p:sp>
      <p:pic>
        <p:nvPicPr>
          <p:cNvPr id="17" name="图片 16">
            <a:extLst>
              <a:ext uri="{FF2B5EF4-FFF2-40B4-BE49-F238E27FC236}">
                <a16:creationId xmlns:a16="http://schemas.microsoft.com/office/drawing/2014/main" id="{19D73B97-F689-4B68-9ABA-14A4DFACF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246" y="746708"/>
            <a:ext cx="7157865" cy="5364584"/>
          </a:xfrm>
          <a:prstGeom prst="rect">
            <a:avLst/>
          </a:prstGeom>
        </p:spPr>
      </p:pic>
    </p:spTree>
    <p:extLst>
      <p:ext uri="{BB962C8B-B14F-4D97-AF65-F5344CB8AC3E}">
        <p14:creationId xmlns:p14="http://schemas.microsoft.com/office/powerpoint/2010/main" val="3283231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0" y="51558"/>
            <a:ext cx="902811" cy="523220"/>
          </a:xfrm>
        </p:spPr>
        <p:txBody>
          <a:bodyPr/>
          <a:lstStyle/>
          <a:p>
            <a:r>
              <a:rPr lang="zh-CN" altLang="en-US" dirty="0"/>
              <a:t>分析</a:t>
            </a:r>
          </a:p>
        </p:txBody>
      </p:sp>
      <p:pic>
        <p:nvPicPr>
          <p:cNvPr id="36" name="图片 35">
            <a:extLst>
              <a:ext uri="{FF2B5EF4-FFF2-40B4-BE49-F238E27FC236}">
                <a16:creationId xmlns:a16="http://schemas.microsoft.com/office/drawing/2014/main" id="{4F529B0F-1108-42BB-A0DD-AA07661455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1277" y="690109"/>
            <a:ext cx="7663960" cy="5166264"/>
          </a:xfrm>
          <a:prstGeom prst="rect">
            <a:avLst/>
          </a:prstGeom>
        </p:spPr>
      </p:pic>
      <p:sp>
        <p:nvSpPr>
          <p:cNvPr id="41" name="矩形 40">
            <a:extLst>
              <a:ext uri="{FF2B5EF4-FFF2-40B4-BE49-F238E27FC236}">
                <a16:creationId xmlns:a16="http://schemas.microsoft.com/office/drawing/2014/main" id="{E7EE3892-2E30-4924-BD66-24E784429179}"/>
              </a:ext>
            </a:extLst>
          </p:cNvPr>
          <p:cNvSpPr/>
          <p:nvPr/>
        </p:nvSpPr>
        <p:spPr>
          <a:xfrm>
            <a:off x="2671276" y="5856373"/>
            <a:ext cx="7663959" cy="42984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hangingPunct="0"/>
            <a:r>
              <a:rPr lang="zh-CN" altLang="en-US" sz="1600" b="1" dirty="0">
                <a:solidFill>
                  <a:schemeClr val="bg1"/>
                </a:solidFill>
                <a:ea typeface="宋体" charset="-122"/>
              </a:rPr>
              <a:t>色谱及质谱实验室</a:t>
            </a:r>
            <a:endParaRPr lang="en-US" altLang="zh-CN" sz="1600" b="1" dirty="0">
              <a:solidFill>
                <a:schemeClr val="bg1"/>
              </a:solidFill>
              <a:ea typeface="宋体" charset="-122"/>
            </a:endParaRPr>
          </a:p>
        </p:txBody>
      </p:sp>
    </p:spTree>
    <p:extLst>
      <p:ext uri="{BB962C8B-B14F-4D97-AF65-F5344CB8AC3E}">
        <p14:creationId xmlns:p14="http://schemas.microsoft.com/office/powerpoint/2010/main" val="613482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2" y="51558"/>
            <a:ext cx="902811" cy="523220"/>
          </a:xfrm>
        </p:spPr>
        <p:txBody>
          <a:bodyPr/>
          <a:lstStyle/>
          <a:p>
            <a:r>
              <a:rPr lang="zh-CN" altLang="en-US" dirty="0"/>
              <a:t>分析</a:t>
            </a:r>
          </a:p>
        </p:txBody>
      </p:sp>
      <p:sp>
        <p:nvSpPr>
          <p:cNvPr id="6" name="矩形 5"/>
          <p:cNvSpPr/>
          <p:nvPr/>
        </p:nvSpPr>
        <p:spPr>
          <a:xfrm>
            <a:off x="2277991" y="6199464"/>
            <a:ext cx="6991844" cy="43171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hangingPunct="0"/>
            <a:r>
              <a:rPr lang="zh-CN" altLang="en-US" sz="1600" b="1" dirty="0">
                <a:solidFill>
                  <a:schemeClr val="bg1"/>
                </a:solidFill>
                <a:ea typeface="宋体" charset="-122"/>
              </a:rPr>
              <a:t>气相色谱仪</a:t>
            </a:r>
            <a:r>
              <a:rPr lang="en-US" altLang="zh-CN" sz="1600" b="1" dirty="0">
                <a:solidFill>
                  <a:schemeClr val="bg1"/>
                </a:solidFill>
                <a:ea typeface="宋体" charset="-122"/>
              </a:rPr>
              <a:t>(GC)</a:t>
            </a:r>
          </a:p>
        </p:txBody>
      </p:sp>
      <p:pic>
        <p:nvPicPr>
          <p:cNvPr id="12" name="图片 29" descr="IMG_6220.JPG">
            <a:extLst>
              <a:ext uri="{FF2B5EF4-FFF2-40B4-BE49-F238E27FC236}">
                <a16:creationId xmlns:a16="http://schemas.microsoft.com/office/drawing/2014/main" id="{804367AE-D8AB-4DE6-88F1-638E5270B3D5}"/>
              </a:ext>
            </a:extLst>
          </p:cNvPr>
          <p:cNvPicPr>
            <a:picLocks noChangeAspect="1"/>
          </p:cNvPicPr>
          <p:nvPr/>
        </p:nvPicPr>
        <p:blipFill>
          <a:blip r:embed="rId3"/>
          <a:srcRect/>
          <a:stretch>
            <a:fillRect/>
          </a:stretch>
        </p:blipFill>
        <p:spPr bwMode="auto">
          <a:xfrm>
            <a:off x="2277991" y="807516"/>
            <a:ext cx="6991844" cy="5391948"/>
          </a:xfrm>
          <a:prstGeom prst="rect">
            <a:avLst/>
          </a:prstGeom>
          <a:noFill/>
          <a:ln w="9525">
            <a:noFill/>
            <a:miter lim="800000"/>
            <a:headEnd/>
            <a:tailEnd/>
          </a:ln>
        </p:spPr>
      </p:pic>
    </p:spTree>
    <p:extLst>
      <p:ext uri="{BB962C8B-B14F-4D97-AF65-F5344CB8AC3E}">
        <p14:creationId xmlns:p14="http://schemas.microsoft.com/office/powerpoint/2010/main" val="2535645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2" y="51558"/>
            <a:ext cx="902811" cy="523220"/>
          </a:xfrm>
        </p:spPr>
        <p:txBody>
          <a:bodyPr/>
          <a:lstStyle/>
          <a:p>
            <a:r>
              <a:rPr lang="zh-CN" altLang="en-US" dirty="0"/>
              <a:t>分析</a:t>
            </a:r>
          </a:p>
        </p:txBody>
      </p:sp>
      <p:sp>
        <p:nvSpPr>
          <p:cNvPr id="4" name="矩形 3"/>
          <p:cNvSpPr/>
          <p:nvPr/>
        </p:nvSpPr>
        <p:spPr>
          <a:xfrm>
            <a:off x="2348917" y="6216729"/>
            <a:ext cx="7213672" cy="4144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hangingPunct="0"/>
            <a:r>
              <a:rPr lang="zh-CN" altLang="en-US" sz="1600" b="1" dirty="0">
                <a:solidFill>
                  <a:schemeClr val="bg1"/>
                </a:solidFill>
                <a:ea typeface="宋体" charset="-122"/>
              </a:rPr>
              <a:t>液相色谱串联质谱仪（</a:t>
            </a:r>
            <a:r>
              <a:rPr lang="en-US" altLang="zh-CN" sz="1600" b="1" dirty="0">
                <a:solidFill>
                  <a:schemeClr val="bg1"/>
                </a:solidFill>
                <a:ea typeface="宋体" charset="-122"/>
              </a:rPr>
              <a:t>UPLC/MS/MS</a:t>
            </a:r>
            <a:r>
              <a:rPr lang="zh-CN" altLang="en-US" sz="1600" b="1" dirty="0">
                <a:solidFill>
                  <a:schemeClr val="bg1"/>
                </a:solidFill>
                <a:ea typeface="宋体" charset="-122"/>
              </a:rPr>
              <a:t>）</a:t>
            </a:r>
            <a:endParaRPr lang="en-US" altLang="zh-CN" sz="1600" b="1" dirty="0">
              <a:solidFill>
                <a:schemeClr val="bg1"/>
              </a:solidFill>
              <a:ea typeface="宋体" charset="-122"/>
            </a:endParaRPr>
          </a:p>
        </p:txBody>
      </p:sp>
      <p:pic>
        <p:nvPicPr>
          <p:cNvPr id="13" name="图片 30" descr="IMG_6221.JPG">
            <a:extLst>
              <a:ext uri="{FF2B5EF4-FFF2-40B4-BE49-F238E27FC236}">
                <a16:creationId xmlns:a16="http://schemas.microsoft.com/office/drawing/2014/main" id="{80917EB4-355E-4EAA-9790-0FD882DD1C74}"/>
              </a:ext>
            </a:extLst>
          </p:cNvPr>
          <p:cNvPicPr>
            <a:picLocks noChangeAspect="1"/>
          </p:cNvPicPr>
          <p:nvPr/>
        </p:nvPicPr>
        <p:blipFill>
          <a:blip r:embed="rId3"/>
          <a:srcRect/>
          <a:stretch>
            <a:fillRect/>
          </a:stretch>
        </p:blipFill>
        <p:spPr bwMode="auto">
          <a:xfrm>
            <a:off x="2348917" y="804578"/>
            <a:ext cx="7213672" cy="5412151"/>
          </a:xfrm>
          <a:prstGeom prst="rect">
            <a:avLst/>
          </a:prstGeom>
          <a:noFill/>
          <a:ln w="9525">
            <a:noFill/>
            <a:miter lim="800000"/>
            <a:headEnd/>
            <a:tailEnd/>
          </a:ln>
        </p:spPr>
      </p:pic>
    </p:spTree>
    <p:extLst>
      <p:ext uri="{BB962C8B-B14F-4D97-AF65-F5344CB8AC3E}">
        <p14:creationId xmlns:p14="http://schemas.microsoft.com/office/powerpoint/2010/main" val="41022134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0" y="51558"/>
            <a:ext cx="902811" cy="523220"/>
          </a:xfrm>
        </p:spPr>
        <p:txBody>
          <a:bodyPr/>
          <a:lstStyle/>
          <a:p>
            <a:r>
              <a:rPr lang="zh-CN" altLang="en-US" dirty="0"/>
              <a:t>分析</a:t>
            </a:r>
          </a:p>
        </p:txBody>
      </p:sp>
      <p:pic>
        <p:nvPicPr>
          <p:cNvPr id="39" name="图片 31" descr="IMG_6222.JPG">
            <a:extLst>
              <a:ext uri="{FF2B5EF4-FFF2-40B4-BE49-F238E27FC236}">
                <a16:creationId xmlns:a16="http://schemas.microsoft.com/office/drawing/2014/main" id="{BA65D1C0-99AD-463E-A01B-23A307F8D138}"/>
              </a:ext>
            </a:extLst>
          </p:cNvPr>
          <p:cNvPicPr>
            <a:picLocks noChangeAspect="1"/>
          </p:cNvPicPr>
          <p:nvPr/>
        </p:nvPicPr>
        <p:blipFill>
          <a:blip r:embed="rId3"/>
          <a:srcRect/>
          <a:stretch>
            <a:fillRect/>
          </a:stretch>
        </p:blipFill>
        <p:spPr bwMode="auto">
          <a:xfrm>
            <a:off x="2678640" y="647399"/>
            <a:ext cx="7269802" cy="5451397"/>
          </a:xfrm>
          <a:prstGeom prst="rect">
            <a:avLst/>
          </a:prstGeom>
          <a:noFill/>
          <a:ln w="9525">
            <a:noFill/>
            <a:miter lim="800000"/>
            <a:headEnd/>
            <a:tailEnd/>
          </a:ln>
        </p:spPr>
      </p:pic>
      <p:sp>
        <p:nvSpPr>
          <p:cNvPr id="41" name="矩形 40">
            <a:extLst>
              <a:ext uri="{FF2B5EF4-FFF2-40B4-BE49-F238E27FC236}">
                <a16:creationId xmlns:a16="http://schemas.microsoft.com/office/drawing/2014/main" id="{E7EE3892-2E30-4924-BD66-24E784429179}"/>
              </a:ext>
            </a:extLst>
          </p:cNvPr>
          <p:cNvSpPr/>
          <p:nvPr/>
        </p:nvSpPr>
        <p:spPr>
          <a:xfrm>
            <a:off x="2678639" y="6098796"/>
            <a:ext cx="7269801" cy="42984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hangingPunct="0"/>
            <a:r>
              <a:rPr lang="zh-CN" altLang="en-US" sz="1600" b="1" dirty="0">
                <a:solidFill>
                  <a:schemeClr val="bg1"/>
                </a:solidFill>
                <a:ea typeface="宋体" charset="-122"/>
              </a:rPr>
              <a:t>液相色谱仪（</a:t>
            </a:r>
            <a:r>
              <a:rPr lang="en-US" altLang="zh-CN" sz="1600" b="1" dirty="0">
                <a:solidFill>
                  <a:schemeClr val="bg1"/>
                </a:solidFill>
                <a:ea typeface="宋体" charset="-122"/>
              </a:rPr>
              <a:t>LC</a:t>
            </a:r>
            <a:r>
              <a:rPr lang="zh-CN" altLang="en-US" sz="1600" b="1" dirty="0">
                <a:solidFill>
                  <a:schemeClr val="bg1"/>
                </a:solidFill>
                <a:ea typeface="宋体" charset="-122"/>
              </a:rPr>
              <a:t>）</a:t>
            </a:r>
          </a:p>
        </p:txBody>
      </p:sp>
    </p:spTree>
    <p:extLst>
      <p:ext uri="{BB962C8B-B14F-4D97-AF65-F5344CB8AC3E}">
        <p14:creationId xmlns:p14="http://schemas.microsoft.com/office/powerpoint/2010/main" val="3563526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0" y="51558"/>
            <a:ext cx="902811" cy="523220"/>
          </a:xfrm>
        </p:spPr>
        <p:txBody>
          <a:bodyPr/>
          <a:lstStyle/>
          <a:p>
            <a:r>
              <a:rPr lang="zh-CN" altLang="en-US" dirty="0"/>
              <a:t>分析</a:t>
            </a:r>
          </a:p>
        </p:txBody>
      </p:sp>
      <p:sp>
        <p:nvSpPr>
          <p:cNvPr id="40" name="矩形 39">
            <a:extLst>
              <a:ext uri="{FF2B5EF4-FFF2-40B4-BE49-F238E27FC236}">
                <a16:creationId xmlns:a16="http://schemas.microsoft.com/office/drawing/2014/main" id="{F0174F58-521F-4D81-9409-8FC56DD57374}"/>
              </a:ext>
            </a:extLst>
          </p:cNvPr>
          <p:cNvSpPr/>
          <p:nvPr/>
        </p:nvSpPr>
        <p:spPr>
          <a:xfrm>
            <a:off x="2656848" y="6180146"/>
            <a:ext cx="7242161" cy="49589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hangingPunct="0"/>
            <a:r>
              <a:rPr lang="zh-CN" altLang="en-US" sz="1600" b="1" dirty="0">
                <a:solidFill>
                  <a:schemeClr val="bg1"/>
                </a:solidFill>
                <a:ea typeface="宋体" charset="-122"/>
              </a:rPr>
              <a:t>原子吸收分光光度仪</a:t>
            </a:r>
            <a:endParaRPr lang="en-US" altLang="zh-CN" sz="1600" b="1" dirty="0">
              <a:solidFill>
                <a:schemeClr val="bg1"/>
              </a:solidFill>
              <a:ea typeface="宋体" charset="-122"/>
            </a:endParaRPr>
          </a:p>
          <a:p>
            <a:pPr algn="ctr" hangingPunct="0"/>
            <a:r>
              <a:rPr lang="en-US" altLang="zh-CN" sz="1600" b="1" dirty="0">
                <a:solidFill>
                  <a:schemeClr val="bg1"/>
                </a:solidFill>
                <a:ea typeface="宋体" charset="-122"/>
              </a:rPr>
              <a:t>(AA)</a:t>
            </a:r>
          </a:p>
        </p:txBody>
      </p:sp>
      <p:pic>
        <p:nvPicPr>
          <p:cNvPr id="10" name="图片 25" descr="IMG_6216.JPG">
            <a:extLst>
              <a:ext uri="{FF2B5EF4-FFF2-40B4-BE49-F238E27FC236}">
                <a16:creationId xmlns:a16="http://schemas.microsoft.com/office/drawing/2014/main" id="{F6A23316-56C5-424A-AB71-0C90B5D17CFC}"/>
              </a:ext>
            </a:extLst>
          </p:cNvPr>
          <p:cNvPicPr>
            <a:picLocks noChangeAspect="1"/>
          </p:cNvPicPr>
          <p:nvPr/>
        </p:nvPicPr>
        <p:blipFill>
          <a:blip r:embed="rId3"/>
          <a:srcRect/>
          <a:stretch>
            <a:fillRect/>
          </a:stretch>
        </p:blipFill>
        <p:spPr bwMode="auto">
          <a:xfrm>
            <a:off x="2656848" y="746620"/>
            <a:ext cx="7242161" cy="5433526"/>
          </a:xfrm>
          <a:prstGeom prst="rect">
            <a:avLst/>
          </a:prstGeom>
          <a:noFill/>
          <a:ln w="9525">
            <a:noFill/>
            <a:miter lim="800000"/>
            <a:headEnd/>
            <a:tailEnd/>
          </a:ln>
        </p:spPr>
      </p:pic>
    </p:spTree>
    <p:extLst>
      <p:ext uri="{BB962C8B-B14F-4D97-AF65-F5344CB8AC3E}">
        <p14:creationId xmlns:p14="http://schemas.microsoft.com/office/powerpoint/2010/main" val="4100579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0" y="51558"/>
            <a:ext cx="902811" cy="523220"/>
          </a:xfrm>
        </p:spPr>
        <p:txBody>
          <a:bodyPr/>
          <a:lstStyle/>
          <a:p>
            <a:r>
              <a:rPr lang="zh-CN" altLang="en-US" dirty="0"/>
              <a:t>分析</a:t>
            </a:r>
          </a:p>
        </p:txBody>
      </p:sp>
      <p:pic>
        <p:nvPicPr>
          <p:cNvPr id="12" name="图片 26" descr="IMG_6217.JPG">
            <a:extLst>
              <a:ext uri="{FF2B5EF4-FFF2-40B4-BE49-F238E27FC236}">
                <a16:creationId xmlns:a16="http://schemas.microsoft.com/office/drawing/2014/main" id="{06B1D25C-20C7-4907-B450-7A9C5651E360}"/>
              </a:ext>
            </a:extLst>
          </p:cNvPr>
          <p:cNvPicPr>
            <a:picLocks noChangeAspect="1"/>
          </p:cNvPicPr>
          <p:nvPr/>
        </p:nvPicPr>
        <p:blipFill>
          <a:blip r:embed="rId3"/>
          <a:srcRect/>
          <a:stretch>
            <a:fillRect/>
          </a:stretch>
        </p:blipFill>
        <p:spPr bwMode="auto">
          <a:xfrm>
            <a:off x="2659309" y="701719"/>
            <a:ext cx="7275297" cy="5454561"/>
          </a:xfrm>
          <a:prstGeom prst="rect">
            <a:avLst/>
          </a:prstGeom>
          <a:noFill/>
          <a:ln w="9525">
            <a:noFill/>
            <a:miter lim="800000"/>
            <a:headEnd/>
            <a:tailEnd/>
          </a:ln>
        </p:spPr>
      </p:pic>
      <p:sp>
        <p:nvSpPr>
          <p:cNvPr id="13" name="矩形 12">
            <a:extLst>
              <a:ext uri="{FF2B5EF4-FFF2-40B4-BE49-F238E27FC236}">
                <a16:creationId xmlns:a16="http://schemas.microsoft.com/office/drawing/2014/main" id="{F8B38538-75E9-4F99-9111-6989D76CBE81}"/>
              </a:ext>
            </a:extLst>
          </p:cNvPr>
          <p:cNvSpPr/>
          <p:nvPr/>
        </p:nvSpPr>
        <p:spPr>
          <a:xfrm>
            <a:off x="2659309" y="6156279"/>
            <a:ext cx="7275297" cy="49635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hangingPunct="0"/>
            <a:r>
              <a:rPr lang="zh-CN" altLang="en-US" sz="1600" b="1" dirty="0">
                <a:solidFill>
                  <a:schemeClr val="bg1"/>
                </a:solidFill>
                <a:ea typeface="宋体" charset="-122"/>
              </a:rPr>
              <a:t>原子荧光分光光度仪</a:t>
            </a:r>
            <a:endParaRPr lang="en-US" altLang="zh-CN" sz="1600" b="1" dirty="0">
              <a:solidFill>
                <a:schemeClr val="bg1"/>
              </a:solidFill>
              <a:ea typeface="宋体" charset="-122"/>
            </a:endParaRPr>
          </a:p>
          <a:p>
            <a:pPr algn="ctr" hangingPunct="0"/>
            <a:r>
              <a:rPr lang="en-US" altLang="zh-CN" sz="1600" b="1" dirty="0">
                <a:solidFill>
                  <a:schemeClr val="bg1"/>
                </a:solidFill>
                <a:ea typeface="宋体" charset="-122"/>
              </a:rPr>
              <a:t>(AFS)</a:t>
            </a:r>
          </a:p>
        </p:txBody>
      </p:sp>
    </p:spTree>
    <p:extLst>
      <p:ext uri="{BB962C8B-B14F-4D97-AF65-F5344CB8AC3E}">
        <p14:creationId xmlns:p14="http://schemas.microsoft.com/office/powerpoint/2010/main" val="2146084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0" y="51558"/>
            <a:ext cx="902811" cy="523220"/>
          </a:xfrm>
        </p:spPr>
        <p:txBody>
          <a:bodyPr/>
          <a:lstStyle/>
          <a:p>
            <a:r>
              <a:rPr lang="zh-CN" altLang="en-US" dirty="0"/>
              <a:t>分析</a:t>
            </a:r>
          </a:p>
        </p:txBody>
      </p:sp>
      <p:sp>
        <p:nvSpPr>
          <p:cNvPr id="41" name="矩形 40">
            <a:extLst>
              <a:ext uri="{FF2B5EF4-FFF2-40B4-BE49-F238E27FC236}">
                <a16:creationId xmlns:a16="http://schemas.microsoft.com/office/drawing/2014/main" id="{E7EE3892-2E30-4924-BD66-24E784429179}"/>
              </a:ext>
            </a:extLst>
          </p:cNvPr>
          <p:cNvSpPr/>
          <p:nvPr/>
        </p:nvSpPr>
        <p:spPr>
          <a:xfrm>
            <a:off x="2674773" y="5975728"/>
            <a:ext cx="6964178" cy="42984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hangingPunct="0"/>
            <a:r>
              <a:rPr lang="zh-CN" altLang="en-US" sz="1600" b="1" dirty="0">
                <a:solidFill>
                  <a:schemeClr val="bg1"/>
                </a:solidFill>
                <a:ea typeface="宋体" charset="-122"/>
              </a:rPr>
              <a:t>电感耦合等离子体质谱仪</a:t>
            </a:r>
            <a:endParaRPr lang="en-US" altLang="zh-CN" sz="1600" b="1" dirty="0">
              <a:solidFill>
                <a:schemeClr val="bg1"/>
              </a:solidFill>
              <a:ea typeface="宋体" charset="-122"/>
            </a:endParaRPr>
          </a:p>
          <a:p>
            <a:pPr algn="ctr" hangingPunct="0"/>
            <a:r>
              <a:rPr lang="zh-CN" altLang="en-US" sz="1600" b="1" dirty="0">
                <a:solidFill>
                  <a:schemeClr val="bg1"/>
                </a:solidFill>
                <a:ea typeface="宋体" charset="-122"/>
              </a:rPr>
              <a:t>（</a:t>
            </a:r>
            <a:r>
              <a:rPr lang="en-US" altLang="zh-CN" sz="1600" b="1" dirty="0">
                <a:solidFill>
                  <a:schemeClr val="bg1"/>
                </a:solidFill>
                <a:ea typeface="宋体" charset="-122"/>
              </a:rPr>
              <a:t>ICP/MS</a:t>
            </a:r>
            <a:r>
              <a:rPr lang="zh-CN" altLang="en-US" sz="1600" b="1" dirty="0">
                <a:solidFill>
                  <a:schemeClr val="bg1"/>
                </a:solidFill>
                <a:ea typeface="宋体" charset="-122"/>
              </a:rPr>
              <a:t>）</a:t>
            </a:r>
            <a:endParaRPr lang="en-US" altLang="zh-CN" sz="1600" b="1" dirty="0">
              <a:solidFill>
                <a:schemeClr val="bg1"/>
              </a:solidFill>
              <a:ea typeface="宋体" charset="-122"/>
            </a:endParaRPr>
          </a:p>
        </p:txBody>
      </p:sp>
      <p:pic>
        <p:nvPicPr>
          <p:cNvPr id="43" name="图片 27" descr="IMG_6218.JPG">
            <a:extLst>
              <a:ext uri="{FF2B5EF4-FFF2-40B4-BE49-F238E27FC236}">
                <a16:creationId xmlns:a16="http://schemas.microsoft.com/office/drawing/2014/main" id="{48216717-E15F-41E2-A9BA-3072A8F69060}"/>
              </a:ext>
            </a:extLst>
          </p:cNvPr>
          <p:cNvPicPr>
            <a:picLocks noChangeAspect="1"/>
          </p:cNvPicPr>
          <p:nvPr/>
        </p:nvPicPr>
        <p:blipFill>
          <a:blip r:embed="rId3"/>
          <a:srcRect/>
          <a:stretch>
            <a:fillRect/>
          </a:stretch>
        </p:blipFill>
        <p:spPr bwMode="auto">
          <a:xfrm>
            <a:off x="2674773" y="750763"/>
            <a:ext cx="6964178" cy="5224965"/>
          </a:xfrm>
          <a:prstGeom prst="rect">
            <a:avLst/>
          </a:prstGeom>
          <a:noFill/>
          <a:ln w="9525">
            <a:noFill/>
            <a:miter lim="800000"/>
            <a:headEnd/>
            <a:tailEnd/>
          </a:ln>
        </p:spPr>
      </p:pic>
    </p:spTree>
    <p:extLst>
      <p:ext uri="{BB962C8B-B14F-4D97-AF65-F5344CB8AC3E}">
        <p14:creationId xmlns:p14="http://schemas.microsoft.com/office/powerpoint/2010/main" val="4129068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0"/>
          </p:nvPr>
        </p:nvSpPr>
        <p:spPr/>
        <p:txBody>
          <a:bodyPr/>
          <a:lstStyle/>
          <a:p>
            <a:r>
              <a:rPr lang="zh-CN" altLang="en-US" dirty="0"/>
              <a:t>公司简介</a:t>
            </a:r>
          </a:p>
        </p:txBody>
      </p:sp>
      <p:sp>
        <p:nvSpPr>
          <p:cNvPr id="14" name="文本占位符 13"/>
          <p:cNvSpPr>
            <a:spLocks noGrp="1"/>
          </p:cNvSpPr>
          <p:nvPr>
            <p:ph type="body" sz="quarter" idx="11"/>
          </p:nvPr>
        </p:nvSpPr>
        <p:spPr/>
        <p:txBody>
          <a:bodyPr/>
          <a:lstStyle/>
          <a:p>
            <a:r>
              <a:rPr lang="zh-CN" altLang="en-US" dirty="0"/>
              <a:t>公司架构</a:t>
            </a:r>
          </a:p>
        </p:txBody>
      </p:sp>
      <p:sp>
        <p:nvSpPr>
          <p:cNvPr id="17" name="文本占位符 16"/>
          <p:cNvSpPr>
            <a:spLocks noGrp="1"/>
          </p:cNvSpPr>
          <p:nvPr>
            <p:ph type="body" sz="quarter" idx="14"/>
          </p:nvPr>
        </p:nvSpPr>
        <p:spPr/>
        <p:txBody>
          <a:bodyPr/>
          <a:lstStyle/>
          <a:p>
            <a:r>
              <a:rPr lang="zh-CN" altLang="en-US" dirty="0">
                <a:cs typeface="+mn-ea"/>
                <a:sym typeface="+mn-lt"/>
              </a:rPr>
              <a:t>关于我们</a:t>
            </a:r>
          </a:p>
        </p:txBody>
      </p:sp>
      <p:sp>
        <p:nvSpPr>
          <p:cNvPr id="18" name="文本占位符 17"/>
          <p:cNvSpPr>
            <a:spLocks noGrp="1"/>
          </p:cNvSpPr>
          <p:nvPr>
            <p:ph type="body" sz="quarter" idx="15"/>
          </p:nvPr>
        </p:nvSpPr>
        <p:spPr/>
        <p:txBody>
          <a:bodyPr/>
          <a:lstStyle/>
          <a:p>
            <a:r>
              <a:rPr lang="en-US" altLang="zh-CN" dirty="0">
                <a:latin typeface="+mn-ea"/>
                <a:cs typeface="+mn-ea"/>
                <a:sym typeface="+mn-lt"/>
              </a:rPr>
              <a:t>ABOUT US</a:t>
            </a:r>
            <a:endParaRPr lang="zh-CN" altLang="en-US" dirty="0">
              <a:latin typeface="+mn-ea"/>
              <a:cs typeface="+mn-ea"/>
              <a:sym typeface="+mn-lt"/>
            </a:endParaRPr>
          </a:p>
        </p:txBody>
      </p:sp>
    </p:spTree>
    <p:extLst>
      <p:ext uri="{BB962C8B-B14F-4D97-AF65-F5344CB8AC3E}">
        <p14:creationId xmlns:p14="http://schemas.microsoft.com/office/powerpoint/2010/main" val="340595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0" y="51558"/>
            <a:ext cx="902811" cy="523220"/>
          </a:xfrm>
        </p:spPr>
        <p:txBody>
          <a:bodyPr/>
          <a:lstStyle/>
          <a:p>
            <a:r>
              <a:rPr lang="zh-CN" altLang="en-US" dirty="0"/>
              <a:t>分析</a:t>
            </a:r>
          </a:p>
        </p:txBody>
      </p:sp>
      <p:sp>
        <p:nvSpPr>
          <p:cNvPr id="40" name="矩形 39">
            <a:extLst>
              <a:ext uri="{FF2B5EF4-FFF2-40B4-BE49-F238E27FC236}">
                <a16:creationId xmlns:a16="http://schemas.microsoft.com/office/drawing/2014/main" id="{F0174F58-521F-4D81-9409-8FC56DD57374}"/>
              </a:ext>
            </a:extLst>
          </p:cNvPr>
          <p:cNvSpPr/>
          <p:nvPr/>
        </p:nvSpPr>
        <p:spPr>
          <a:xfrm>
            <a:off x="2676089" y="6132306"/>
            <a:ext cx="7210080" cy="42984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hangingPunct="0"/>
            <a:r>
              <a:rPr lang="zh-CN" altLang="en-US" sz="1600" b="1" dirty="0">
                <a:solidFill>
                  <a:schemeClr val="bg1"/>
                </a:solidFill>
                <a:ea typeface="宋体" charset="-122"/>
              </a:rPr>
              <a:t>气相色谱质谱仪（</a:t>
            </a:r>
            <a:r>
              <a:rPr lang="en-US" altLang="zh-CN" sz="1600" b="1" dirty="0">
                <a:solidFill>
                  <a:schemeClr val="bg1"/>
                </a:solidFill>
                <a:ea typeface="宋体" charset="-122"/>
              </a:rPr>
              <a:t>GC/MS</a:t>
            </a:r>
            <a:r>
              <a:rPr lang="zh-CN" altLang="en-US" sz="1600" b="1" dirty="0">
                <a:solidFill>
                  <a:schemeClr val="bg1"/>
                </a:solidFill>
                <a:ea typeface="宋体" charset="-122"/>
              </a:rPr>
              <a:t>）</a:t>
            </a:r>
          </a:p>
        </p:txBody>
      </p:sp>
      <p:pic>
        <p:nvPicPr>
          <p:cNvPr id="44" name="图片 28" descr="IMG_6219.JPG">
            <a:extLst>
              <a:ext uri="{FF2B5EF4-FFF2-40B4-BE49-F238E27FC236}">
                <a16:creationId xmlns:a16="http://schemas.microsoft.com/office/drawing/2014/main" id="{33081705-1E71-45AF-82ED-F7882773C92D}"/>
              </a:ext>
            </a:extLst>
          </p:cNvPr>
          <p:cNvPicPr>
            <a:picLocks noChangeAspect="1"/>
          </p:cNvPicPr>
          <p:nvPr/>
        </p:nvPicPr>
        <p:blipFill>
          <a:blip r:embed="rId3"/>
          <a:srcRect/>
          <a:stretch>
            <a:fillRect/>
          </a:stretch>
        </p:blipFill>
        <p:spPr bwMode="auto">
          <a:xfrm>
            <a:off x="2676089" y="725693"/>
            <a:ext cx="7210081" cy="5406613"/>
          </a:xfrm>
          <a:prstGeom prst="rect">
            <a:avLst/>
          </a:prstGeom>
          <a:noFill/>
          <a:ln w="9525">
            <a:noFill/>
            <a:miter lim="800000"/>
            <a:headEnd/>
            <a:tailEnd/>
          </a:ln>
        </p:spPr>
      </p:pic>
    </p:spTree>
    <p:extLst>
      <p:ext uri="{BB962C8B-B14F-4D97-AF65-F5344CB8AC3E}">
        <p14:creationId xmlns:p14="http://schemas.microsoft.com/office/powerpoint/2010/main" val="126764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0177" y="77433"/>
            <a:ext cx="1620957" cy="523220"/>
          </a:xfrm>
        </p:spPr>
        <p:txBody>
          <a:bodyPr/>
          <a:lstStyle/>
          <a:p>
            <a:r>
              <a:rPr lang="zh-CN" altLang="en-US" dirty="0"/>
              <a:t>分析能力</a:t>
            </a:r>
          </a:p>
        </p:txBody>
      </p:sp>
      <p:cxnSp>
        <p:nvCxnSpPr>
          <p:cNvPr id="5" name="直接连接符 4"/>
          <p:cNvCxnSpPr/>
          <p:nvPr/>
        </p:nvCxnSpPr>
        <p:spPr>
          <a:xfrm>
            <a:off x="755779" y="728541"/>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31089" y="796658"/>
            <a:ext cx="2272146" cy="461665"/>
          </a:xfrm>
          <a:prstGeom prst="rect">
            <a:avLst/>
          </a:prstGeom>
          <a:noFill/>
        </p:spPr>
        <p:txBody>
          <a:bodyPr wrap="square" rtlCol="0">
            <a:spAutoFit/>
          </a:bodyPr>
          <a:lstStyle/>
          <a:p>
            <a:pPr>
              <a:spcBef>
                <a:spcPts val="600"/>
              </a:spcBef>
            </a:pPr>
            <a:r>
              <a:rPr lang="zh-CN" altLang="en-US" sz="2400" b="1" dirty="0">
                <a:solidFill>
                  <a:schemeClr val="accent1"/>
                </a:solidFill>
                <a:cs typeface="+mn-ea"/>
                <a:sym typeface="+mn-lt"/>
              </a:rPr>
              <a:t>食品检测</a:t>
            </a:r>
            <a:endParaRPr lang="en-US" altLang="zh-CN" dirty="0">
              <a:solidFill>
                <a:schemeClr val="accent1"/>
              </a:solidFill>
              <a:cs typeface="+mn-ea"/>
              <a:sym typeface="+mn-lt"/>
            </a:endParaRPr>
          </a:p>
        </p:txBody>
      </p:sp>
      <p:cxnSp>
        <p:nvCxnSpPr>
          <p:cNvPr id="7" name="直接连接符 6"/>
          <p:cNvCxnSpPr/>
          <p:nvPr/>
        </p:nvCxnSpPr>
        <p:spPr>
          <a:xfrm>
            <a:off x="755778" y="1267854"/>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94022" y="1326439"/>
            <a:ext cx="2272146" cy="3065968"/>
          </a:xfrm>
          <a:prstGeom prst="rect">
            <a:avLst/>
          </a:prstGeom>
          <a:noFill/>
        </p:spPr>
        <p:txBody>
          <a:bodyPr wrap="square" rtlCol="0">
            <a:spAutoFit/>
          </a:bodyPr>
          <a:lstStyle/>
          <a:p>
            <a:pPr>
              <a:lnSpc>
                <a:spcPct val="150000"/>
              </a:lnSpc>
              <a:spcBef>
                <a:spcPts val="600"/>
              </a:spcBef>
            </a:pPr>
            <a:r>
              <a:rPr lang="zh-CN" altLang="en-US" sz="1000" dirty="0">
                <a:cs typeface="+mn-ea"/>
              </a:rPr>
              <a:t>食品质量检测</a:t>
            </a:r>
          </a:p>
          <a:p>
            <a:pPr>
              <a:lnSpc>
                <a:spcPct val="150000"/>
              </a:lnSpc>
              <a:spcBef>
                <a:spcPts val="600"/>
              </a:spcBef>
            </a:pPr>
            <a:r>
              <a:rPr lang="zh-CN" altLang="en-US" sz="1000" dirty="0">
                <a:cs typeface="+mn-ea"/>
              </a:rPr>
              <a:t>农兽药残留检测</a:t>
            </a:r>
          </a:p>
          <a:p>
            <a:pPr>
              <a:lnSpc>
                <a:spcPct val="150000"/>
              </a:lnSpc>
              <a:spcBef>
                <a:spcPts val="600"/>
              </a:spcBef>
            </a:pPr>
            <a:r>
              <a:rPr lang="zh-CN" altLang="en-US" sz="1000" dirty="0">
                <a:cs typeface="+mn-ea"/>
              </a:rPr>
              <a:t>重金属及微量元素分析</a:t>
            </a:r>
          </a:p>
          <a:p>
            <a:pPr>
              <a:lnSpc>
                <a:spcPct val="150000"/>
              </a:lnSpc>
              <a:spcBef>
                <a:spcPts val="600"/>
              </a:spcBef>
            </a:pPr>
            <a:r>
              <a:rPr lang="zh-CN" altLang="en-US" sz="1000" dirty="0">
                <a:cs typeface="+mn-ea"/>
              </a:rPr>
              <a:t>食品添加剂检测</a:t>
            </a:r>
          </a:p>
          <a:p>
            <a:pPr>
              <a:lnSpc>
                <a:spcPct val="150000"/>
              </a:lnSpc>
              <a:spcBef>
                <a:spcPts val="600"/>
              </a:spcBef>
            </a:pPr>
            <a:r>
              <a:rPr lang="zh-CN" altLang="en-US" sz="1000" dirty="0">
                <a:cs typeface="+mn-ea"/>
              </a:rPr>
              <a:t>食品营养成分检测</a:t>
            </a:r>
          </a:p>
          <a:p>
            <a:pPr>
              <a:lnSpc>
                <a:spcPct val="150000"/>
              </a:lnSpc>
              <a:spcBef>
                <a:spcPts val="600"/>
              </a:spcBef>
            </a:pPr>
            <a:r>
              <a:rPr lang="zh-CN" altLang="en-US" sz="1000" dirty="0">
                <a:cs typeface="+mn-ea"/>
              </a:rPr>
              <a:t>食品微生物检测</a:t>
            </a:r>
          </a:p>
          <a:p>
            <a:pPr>
              <a:lnSpc>
                <a:spcPct val="150000"/>
              </a:lnSpc>
              <a:spcBef>
                <a:spcPts val="600"/>
              </a:spcBef>
            </a:pPr>
            <a:r>
              <a:rPr lang="zh-CN" altLang="en-US" sz="1000" dirty="0">
                <a:cs typeface="+mn-ea"/>
              </a:rPr>
              <a:t>食品标签成分检测</a:t>
            </a:r>
          </a:p>
          <a:p>
            <a:pPr>
              <a:lnSpc>
                <a:spcPct val="150000"/>
              </a:lnSpc>
              <a:spcBef>
                <a:spcPts val="600"/>
              </a:spcBef>
            </a:pPr>
            <a:r>
              <a:rPr lang="zh-CN" altLang="en-US" sz="1000" dirty="0">
                <a:cs typeface="+mn-ea"/>
              </a:rPr>
              <a:t>食品放射性污染检测</a:t>
            </a:r>
          </a:p>
          <a:p>
            <a:pPr>
              <a:lnSpc>
                <a:spcPct val="150000"/>
              </a:lnSpc>
              <a:spcBef>
                <a:spcPts val="600"/>
              </a:spcBef>
            </a:pPr>
            <a:r>
              <a:rPr lang="zh-CN" altLang="en-US" sz="1000" dirty="0">
                <a:cs typeface="+mn-ea"/>
              </a:rPr>
              <a:t>含有动物组织的</a:t>
            </a:r>
            <a:r>
              <a:rPr lang="en-US" altLang="zh-CN" sz="1000" dirty="0">
                <a:cs typeface="+mn-ea"/>
              </a:rPr>
              <a:t>DNA</a:t>
            </a:r>
            <a:r>
              <a:rPr lang="zh-CN" altLang="en-US" sz="1000" dirty="0">
                <a:cs typeface="+mn-ea"/>
              </a:rPr>
              <a:t>鉴定</a:t>
            </a:r>
          </a:p>
          <a:p>
            <a:pPr>
              <a:lnSpc>
                <a:spcPct val="150000"/>
              </a:lnSpc>
              <a:spcBef>
                <a:spcPts val="600"/>
              </a:spcBef>
            </a:pPr>
            <a:endParaRPr lang="en-US" altLang="zh-CN" sz="1000" dirty="0">
              <a:cs typeface="+mn-ea"/>
              <a:sym typeface="+mn-lt"/>
            </a:endParaRPr>
          </a:p>
        </p:txBody>
      </p:sp>
      <p:cxnSp>
        <p:nvCxnSpPr>
          <p:cNvPr id="10" name="直接连接符 9"/>
          <p:cNvCxnSpPr/>
          <p:nvPr/>
        </p:nvCxnSpPr>
        <p:spPr>
          <a:xfrm>
            <a:off x="3152616" y="917972"/>
            <a:ext cx="0" cy="49183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79578" y="4239744"/>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54888" y="4299069"/>
            <a:ext cx="2272146" cy="830997"/>
          </a:xfrm>
          <a:prstGeom prst="rect">
            <a:avLst/>
          </a:prstGeom>
          <a:noFill/>
        </p:spPr>
        <p:txBody>
          <a:bodyPr wrap="square" rtlCol="0">
            <a:spAutoFit/>
          </a:bodyPr>
          <a:lstStyle/>
          <a:p>
            <a:pPr>
              <a:spcBef>
                <a:spcPts val="600"/>
              </a:spcBef>
            </a:pPr>
            <a:r>
              <a:rPr lang="zh-CN" altLang="en-US" sz="2400" b="1" dirty="0">
                <a:solidFill>
                  <a:schemeClr val="accent1"/>
                </a:solidFill>
                <a:cs typeface="+mn-ea"/>
                <a:sym typeface="+mn-lt"/>
              </a:rPr>
              <a:t>与食品接触材料及制品检测</a:t>
            </a:r>
            <a:endParaRPr lang="en-US" altLang="zh-CN" dirty="0">
              <a:solidFill>
                <a:schemeClr val="accent1"/>
              </a:solidFill>
              <a:cs typeface="+mn-ea"/>
              <a:sym typeface="+mn-lt"/>
            </a:endParaRPr>
          </a:p>
        </p:txBody>
      </p:sp>
      <p:cxnSp>
        <p:nvCxnSpPr>
          <p:cNvPr id="14" name="直接连接符 13"/>
          <p:cNvCxnSpPr/>
          <p:nvPr/>
        </p:nvCxnSpPr>
        <p:spPr>
          <a:xfrm>
            <a:off x="679578" y="5189390"/>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17233" y="5189390"/>
            <a:ext cx="2119744" cy="1527085"/>
          </a:xfrm>
          <a:prstGeom prst="rect">
            <a:avLst/>
          </a:prstGeom>
          <a:noFill/>
        </p:spPr>
        <p:txBody>
          <a:bodyPr wrap="square" rtlCol="0">
            <a:spAutoFit/>
          </a:bodyPr>
          <a:lstStyle/>
          <a:p>
            <a:pPr>
              <a:lnSpc>
                <a:spcPct val="150000"/>
              </a:lnSpc>
              <a:spcBef>
                <a:spcPts val="600"/>
              </a:spcBef>
            </a:pPr>
            <a:r>
              <a:rPr lang="zh-CN" altLang="en-US" sz="1000" dirty="0">
                <a:cs typeface="+mn-ea"/>
                <a:sym typeface="+mn-lt"/>
              </a:rPr>
              <a:t>玻璃、铝制品食具容器</a:t>
            </a:r>
          </a:p>
          <a:p>
            <a:pPr>
              <a:lnSpc>
                <a:spcPct val="150000"/>
              </a:lnSpc>
              <a:spcBef>
                <a:spcPts val="600"/>
              </a:spcBef>
            </a:pPr>
            <a:r>
              <a:rPr lang="zh-CN" altLang="en-US" sz="1000" dirty="0">
                <a:cs typeface="+mn-ea"/>
                <a:sym typeface="+mn-lt"/>
              </a:rPr>
              <a:t>食品包装用原纸</a:t>
            </a:r>
          </a:p>
          <a:p>
            <a:pPr>
              <a:lnSpc>
                <a:spcPct val="150000"/>
              </a:lnSpc>
              <a:spcBef>
                <a:spcPts val="600"/>
              </a:spcBef>
            </a:pPr>
            <a:r>
              <a:rPr lang="zh-CN" altLang="en-US" sz="1000" dirty="0">
                <a:cs typeface="+mn-ea"/>
                <a:sym typeface="+mn-lt"/>
              </a:rPr>
              <a:t>竹制品</a:t>
            </a:r>
          </a:p>
          <a:p>
            <a:pPr>
              <a:lnSpc>
                <a:spcPct val="150000"/>
              </a:lnSpc>
              <a:spcBef>
                <a:spcPts val="600"/>
              </a:spcBef>
            </a:pPr>
            <a:r>
              <a:rPr lang="zh-CN" altLang="en-US" sz="1000" dirty="0">
                <a:cs typeface="+mn-ea"/>
                <a:sym typeface="+mn-lt"/>
              </a:rPr>
              <a:t>木制品</a:t>
            </a:r>
          </a:p>
          <a:p>
            <a:pPr>
              <a:lnSpc>
                <a:spcPct val="150000"/>
              </a:lnSpc>
              <a:spcBef>
                <a:spcPts val="600"/>
              </a:spcBef>
            </a:pPr>
            <a:r>
              <a:rPr lang="zh-CN" altLang="en-US" sz="1000" dirty="0">
                <a:cs typeface="+mn-ea"/>
                <a:sym typeface="+mn-lt"/>
              </a:rPr>
              <a:t>三聚氰胺</a:t>
            </a:r>
            <a:r>
              <a:rPr lang="en-US" altLang="zh-CN" sz="1000" dirty="0">
                <a:cs typeface="+mn-ea"/>
                <a:sym typeface="+mn-lt"/>
              </a:rPr>
              <a:t>-</a:t>
            </a:r>
            <a:r>
              <a:rPr lang="zh-CN" altLang="en-US" sz="1000" dirty="0">
                <a:cs typeface="+mn-ea"/>
                <a:sym typeface="+mn-lt"/>
              </a:rPr>
              <a:t>甲醛成型品</a:t>
            </a:r>
          </a:p>
        </p:txBody>
      </p:sp>
      <p:cxnSp>
        <p:nvCxnSpPr>
          <p:cNvPr id="17" name="直接连接符 16"/>
          <p:cNvCxnSpPr/>
          <p:nvPr/>
        </p:nvCxnSpPr>
        <p:spPr>
          <a:xfrm>
            <a:off x="6075927" y="917972"/>
            <a:ext cx="0" cy="49183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04484" y="746864"/>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379794" y="806189"/>
            <a:ext cx="2272146" cy="461665"/>
          </a:xfrm>
          <a:prstGeom prst="rect">
            <a:avLst/>
          </a:prstGeom>
          <a:noFill/>
        </p:spPr>
        <p:txBody>
          <a:bodyPr wrap="square" rtlCol="0">
            <a:spAutoFit/>
          </a:bodyPr>
          <a:lstStyle/>
          <a:p>
            <a:pPr>
              <a:spcBef>
                <a:spcPts val="600"/>
              </a:spcBef>
            </a:pPr>
            <a:r>
              <a:rPr lang="zh-CN" altLang="en-US" sz="2400" b="1" dirty="0">
                <a:solidFill>
                  <a:schemeClr val="accent1"/>
                </a:solidFill>
                <a:cs typeface="+mn-ea"/>
                <a:sym typeface="+mn-lt"/>
              </a:rPr>
              <a:t>化妆品检测</a:t>
            </a:r>
            <a:endParaRPr lang="en-US" altLang="zh-CN" dirty="0">
              <a:solidFill>
                <a:schemeClr val="accent1"/>
              </a:solidFill>
              <a:cs typeface="+mn-ea"/>
              <a:sym typeface="+mn-lt"/>
            </a:endParaRPr>
          </a:p>
        </p:txBody>
      </p:sp>
      <p:cxnSp>
        <p:nvCxnSpPr>
          <p:cNvPr id="21" name="直接连接符 20"/>
          <p:cNvCxnSpPr/>
          <p:nvPr/>
        </p:nvCxnSpPr>
        <p:spPr>
          <a:xfrm>
            <a:off x="3504483" y="1299171"/>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403423" y="1326439"/>
            <a:ext cx="2119744" cy="1219308"/>
          </a:xfrm>
          <a:prstGeom prst="rect">
            <a:avLst/>
          </a:prstGeom>
          <a:noFill/>
        </p:spPr>
        <p:txBody>
          <a:bodyPr wrap="square" rtlCol="0">
            <a:spAutoFit/>
          </a:bodyPr>
          <a:lstStyle/>
          <a:p>
            <a:pPr>
              <a:lnSpc>
                <a:spcPct val="150000"/>
              </a:lnSpc>
              <a:spcBef>
                <a:spcPts val="600"/>
              </a:spcBef>
            </a:pPr>
            <a:r>
              <a:rPr lang="zh-CN" altLang="en-US" sz="1000" dirty="0">
                <a:cs typeface="+mn-ea"/>
                <a:sym typeface="+mn-lt"/>
              </a:rPr>
              <a:t>有毒有害物质检测</a:t>
            </a:r>
          </a:p>
          <a:p>
            <a:pPr>
              <a:lnSpc>
                <a:spcPct val="150000"/>
              </a:lnSpc>
              <a:spcBef>
                <a:spcPts val="600"/>
              </a:spcBef>
            </a:pPr>
            <a:r>
              <a:rPr lang="zh-CN" altLang="en-US" sz="1000" dirty="0">
                <a:cs typeface="+mn-ea"/>
                <a:sym typeface="+mn-lt"/>
              </a:rPr>
              <a:t>重金属及微量元素分析</a:t>
            </a:r>
          </a:p>
          <a:p>
            <a:pPr>
              <a:lnSpc>
                <a:spcPct val="150000"/>
              </a:lnSpc>
              <a:spcBef>
                <a:spcPts val="600"/>
              </a:spcBef>
            </a:pPr>
            <a:r>
              <a:rPr lang="zh-CN" altLang="en-US" sz="1000" dirty="0">
                <a:cs typeface="+mn-ea"/>
                <a:sym typeface="+mn-lt"/>
              </a:rPr>
              <a:t>微生物检测等</a:t>
            </a:r>
          </a:p>
          <a:p>
            <a:pPr>
              <a:lnSpc>
                <a:spcPct val="150000"/>
              </a:lnSpc>
              <a:spcBef>
                <a:spcPts val="600"/>
              </a:spcBef>
            </a:pPr>
            <a:r>
              <a:rPr lang="zh-CN" altLang="en-US" sz="1000" dirty="0">
                <a:cs typeface="+mn-ea"/>
                <a:sym typeface="+mn-lt"/>
              </a:rPr>
              <a:t>放射性污染检测</a:t>
            </a:r>
          </a:p>
        </p:txBody>
      </p:sp>
      <p:cxnSp>
        <p:nvCxnSpPr>
          <p:cNvPr id="26" name="直接连接符 25"/>
          <p:cNvCxnSpPr/>
          <p:nvPr/>
        </p:nvCxnSpPr>
        <p:spPr>
          <a:xfrm>
            <a:off x="8999238" y="917972"/>
            <a:ext cx="0" cy="49183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41130" y="2561489"/>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3416440" y="2620814"/>
            <a:ext cx="2272146" cy="461665"/>
          </a:xfrm>
          <a:prstGeom prst="rect">
            <a:avLst/>
          </a:prstGeom>
          <a:noFill/>
        </p:spPr>
        <p:txBody>
          <a:bodyPr wrap="square" rtlCol="0">
            <a:spAutoFit/>
          </a:bodyPr>
          <a:lstStyle/>
          <a:p>
            <a:pPr>
              <a:spcBef>
                <a:spcPts val="600"/>
              </a:spcBef>
            </a:pPr>
            <a:r>
              <a:rPr lang="zh-CN" altLang="en-US" sz="2400" b="1" dirty="0">
                <a:solidFill>
                  <a:schemeClr val="accent1"/>
                </a:solidFill>
                <a:cs typeface="+mn-ea"/>
                <a:sym typeface="+mn-lt"/>
              </a:rPr>
              <a:t>化工用品检测</a:t>
            </a:r>
            <a:endParaRPr lang="en-US" altLang="zh-CN" dirty="0">
              <a:solidFill>
                <a:schemeClr val="accent1"/>
              </a:solidFill>
              <a:cs typeface="+mn-ea"/>
              <a:sym typeface="+mn-lt"/>
            </a:endParaRPr>
          </a:p>
        </p:txBody>
      </p:sp>
      <p:cxnSp>
        <p:nvCxnSpPr>
          <p:cNvPr id="30" name="直接连接符 29"/>
          <p:cNvCxnSpPr/>
          <p:nvPr/>
        </p:nvCxnSpPr>
        <p:spPr>
          <a:xfrm>
            <a:off x="3541130" y="3088249"/>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3424830" y="3123990"/>
            <a:ext cx="2119744" cy="1219308"/>
          </a:xfrm>
          <a:prstGeom prst="rect">
            <a:avLst/>
          </a:prstGeom>
          <a:noFill/>
        </p:spPr>
        <p:txBody>
          <a:bodyPr wrap="square" rtlCol="0">
            <a:spAutoFit/>
          </a:bodyPr>
          <a:lstStyle/>
          <a:p>
            <a:pPr>
              <a:lnSpc>
                <a:spcPct val="150000"/>
              </a:lnSpc>
              <a:spcBef>
                <a:spcPts val="600"/>
              </a:spcBef>
            </a:pPr>
            <a:r>
              <a:rPr lang="zh-CN" altLang="en-US" sz="1000" dirty="0">
                <a:cs typeface="+mn-ea"/>
                <a:sym typeface="+mn-lt"/>
              </a:rPr>
              <a:t>产品质量检测</a:t>
            </a:r>
          </a:p>
          <a:p>
            <a:pPr>
              <a:lnSpc>
                <a:spcPct val="150000"/>
              </a:lnSpc>
              <a:spcBef>
                <a:spcPts val="600"/>
              </a:spcBef>
            </a:pPr>
            <a:r>
              <a:rPr lang="zh-CN" altLang="en-US" sz="1000" dirty="0">
                <a:cs typeface="+mn-ea"/>
                <a:sym typeface="+mn-lt"/>
              </a:rPr>
              <a:t>重金属及微量元素分析</a:t>
            </a:r>
          </a:p>
          <a:p>
            <a:pPr>
              <a:lnSpc>
                <a:spcPct val="150000"/>
              </a:lnSpc>
              <a:spcBef>
                <a:spcPts val="600"/>
              </a:spcBef>
            </a:pPr>
            <a:r>
              <a:rPr lang="zh-CN" altLang="en-US" sz="1000" dirty="0">
                <a:cs typeface="+mn-ea"/>
                <a:sym typeface="+mn-lt"/>
              </a:rPr>
              <a:t>有毒有害物质检测</a:t>
            </a:r>
          </a:p>
          <a:p>
            <a:pPr>
              <a:lnSpc>
                <a:spcPct val="150000"/>
              </a:lnSpc>
              <a:spcBef>
                <a:spcPts val="600"/>
              </a:spcBef>
            </a:pPr>
            <a:r>
              <a:rPr lang="zh-CN" altLang="en-US" sz="1000" dirty="0">
                <a:cs typeface="+mn-ea"/>
                <a:sym typeface="+mn-lt"/>
              </a:rPr>
              <a:t>微生物检测</a:t>
            </a:r>
          </a:p>
        </p:txBody>
      </p:sp>
      <p:cxnSp>
        <p:nvCxnSpPr>
          <p:cNvPr id="35" name="直接连接符 34">
            <a:extLst>
              <a:ext uri="{FF2B5EF4-FFF2-40B4-BE49-F238E27FC236}">
                <a16:creationId xmlns:a16="http://schemas.microsoft.com/office/drawing/2014/main" id="{29C3C0F9-F91C-472F-8517-1D7179CEE9DF}"/>
              </a:ext>
            </a:extLst>
          </p:cNvPr>
          <p:cNvCxnSpPr/>
          <p:nvPr/>
        </p:nvCxnSpPr>
        <p:spPr>
          <a:xfrm>
            <a:off x="3504484" y="4376114"/>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CF45188A-E4B9-484F-872E-2F672AF29F3F}"/>
              </a:ext>
            </a:extLst>
          </p:cNvPr>
          <p:cNvSpPr txBox="1"/>
          <p:nvPr/>
        </p:nvSpPr>
        <p:spPr>
          <a:xfrm>
            <a:off x="3379794" y="4435439"/>
            <a:ext cx="2272146" cy="461665"/>
          </a:xfrm>
          <a:prstGeom prst="rect">
            <a:avLst/>
          </a:prstGeom>
          <a:noFill/>
        </p:spPr>
        <p:txBody>
          <a:bodyPr wrap="square" rtlCol="0">
            <a:spAutoFit/>
          </a:bodyPr>
          <a:lstStyle/>
          <a:p>
            <a:pPr>
              <a:spcBef>
                <a:spcPts val="600"/>
              </a:spcBef>
            </a:pPr>
            <a:r>
              <a:rPr lang="zh-CN" altLang="en-US" sz="2400" b="1" dirty="0">
                <a:solidFill>
                  <a:schemeClr val="accent1"/>
                </a:solidFill>
                <a:cs typeface="+mn-ea"/>
                <a:sym typeface="+mn-lt"/>
              </a:rPr>
              <a:t>纺织品检测</a:t>
            </a:r>
            <a:endParaRPr lang="en-US" altLang="zh-CN" dirty="0">
              <a:solidFill>
                <a:schemeClr val="accent1"/>
              </a:solidFill>
              <a:cs typeface="+mn-ea"/>
              <a:sym typeface="+mn-lt"/>
            </a:endParaRPr>
          </a:p>
        </p:txBody>
      </p:sp>
      <p:cxnSp>
        <p:nvCxnSpPr>
          <p:cNvPr id="37" name="直接连接符 36">
            <a:extLst>
              <a:ext uri="{FF2B5EF4-FFF2-40B4-BE49-F238E27FC236}">
                <a16:creationId xmlns:a16="http://schemas.microsoft.com/office/drawing/2014/main" id="{4452DCCF-947D-4EEE-BD02-14EDBB38CED2}"/>
              </a:ext>
            </a:extLst>
          </p:cNvPr>
          <p:cNvCxnSpPr/>
          <p:nvPr/>
        </p:nvCxnSpPr>
        <p:spPr>
          <a:xfrm>
            <a:off x="3504483" y="4913866"/>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F9613E35-C163-48CA-BC89-C813AFDC3125}"/>
              </a:ext>
            </a:extLst>
          </p:cNvPr>
          <p:cNvSpPr txBox="1"/>
          <p:nvPr/>
        </p:nvSpPr>
        <p:spPr>
          <a:xfrm>
            <a:off x="3458442" y="4972171"/>
            <a:ext cx="2119744" cy="1834861"/>
          </a:xfrm>
          <a:prstGeom prst="rect">
            <a:avLst/>
          </a:prstGeom>
          <a:noFill/>
        </p:spPr>
        <p:txBody>
          <a:bodyPr wrap="square" rtlCol="0">
            <a:spAutoFit/>
          </a:bodyPr>
          <a:lstStyle/>
          <a:p>
            <a:pPr>
              <a:lnSpc>
                <a:spcPct val="150000"/>
              </a:lnSpc>
              <a:spcBef>
                <a:spcPts val="600"/>
              </a:spcBef>
            </a:pPr>
            <a:r>
              <a:rPr lang="zh-CN" altLang="en-US" sz="1000" dirty="0">
                <a:cs typeface="+mn-ea"/>
                <a:sym typeface="+mn-lt"/>
              </a:rPr>
              <a:t>产品质量检测</a:t>
            </a:r>
          </a:p>
          <a:p>
            <a:pPr>
              <a:lnSpc>
                <a:spcPct val="150000"/>
              </a:lnSpc>
              <a:spcBef>
                <a:spcPts val="600"/>
              </a:spcBef>
            </a:pPr>
            <a:r>
              <a:rPr lang="zh-CN" altLang="en-US" sz="1000" dirty="0">
                <a:cs typeface="+mn-ea"/>
                <a:sym typeface="+mn-lt"/>
              </a:rPr>
              <a:t>重金属及微量元素分析</a:t>
            </a:r>
          </a:p>
          <a:p>
            <a:pPr>
              <a:lnSpc>
                <a:spcPct val="150000"/>
              </a:lnSpc>
              <a:spcBef>
                <a:spcPts val="600"/>
              </a:spcBef>
            </a:pPr>
            <a:r>
              <a:rPr lang="zh-CN" altLang="en-US" sz="1000" dirty="0">
                <a:cs typeface="+mn-ea"/>
                <a:sym typeface="+mn-lt"/>
              </a:rPr>
              <a:t>禁用偶氮染料检测</a:t>
            </a:r>
          </a:p>
          <a:p>
            <a:pPr>
              <a:lnSpc>
                <a:spcPct val="150000"/>
              </a:lnSpc>
              <a:spcBef>
                <a:spcPts val="600"/>
              </a:spcBef>
            </a:pPr>
            <a:r>
              <a:rPr lang="zh-CN" altLang="en-US" sz="1000" dirty="0">
                <a:cs typeface="+mn-ea"/>
                <a:sym typeface="+mn-lt"/>
              </a:rPr>
              <a:t>甲醛含量检测</a:t>
            </a:r>
          </a:p>
          <a:p>
            <a:pPr>
              <a:lnSpc>
                <a:spcPct val="150000"/>
              </a:lnSpc>
              <a:spcBef>
                <a:spcPts val="600"/>
              </a:spcBef>
            </a:pPr>
            <a:r>
              <a:rPr lang="zh-CN" altLang="en-US" sz="1000" dirty="0">
                <a:cs typeface="+mn-ea"/>
                <a:sym typeface="+mn-lt"/>
              </a:rPr>
              <a:t>有毒有害物质检测</a:t>
            </a:r>
          </a:p>
          <a:p>
            <a:pPr>
              <a:lnSpc>
                <a:spcPct val="150000"/>
              </a:lnSpc>
              <a:spcBef>
                <a:spcPts val="600"/>
              </a:spcBef>
            </a:pPr>
            <a:r>
              <a:rPr lang="zh-CN" altLang="en-US" sz="1000" dirty="0">
                <a:cs typeface="+mn-ea"/>
                <a:sym typeface="+mn-lt"/>
              </a:rPr>
              <a:t>纤维含量检测</a:t>
            </a:r>
          </a:p>
        </p:txBody>
      </p:sp>
      <p:cxnSp>
        <p:nvCxnSpPr>
          <p:cNvPr id="39" name="直接连接符 38">
            <a:extLst>
              <a:ext uri="{FF2B5EF4-FFF2-40B4-BE49-F238E27FC236}">
                <a16:creationId xmlns:a16="http://schemas.microsoft.com/office/drawing/2014/main" id="{4C59AFA6-7D73-40B3-A528-0B7F0E47C491}"/>
              </a:ext>
            </a:extLst>
          </p:cNvPr>
          <p:cNvCxnSpPr/>
          <p:nvPr/>
        </p:nvCxnSpPr>
        <p:spPr>
          <a:xfrm>
            <a:off x="6486054" y="737333"/>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9CF97556-0769-44D1-A78C-47041076083C}"/>
              </a:ext>
            </a:extLst>
          </p:cNvPr>
          <p:cNvSpPr txBox="1"/>
          <p:nvPr/>
        </p:nvSpPr>
        <p:spPr>
          <a:xfrm>
            <a:off x="6361364" y="796658"/>
            <a:ext cx="2272146" cy="461665"/>
          </a:xfrm>
          <a:prstGeom prst="rect">
            <a:avLst/>
          </a:prstGeom>
          <a:noFill/>
        </p:spPr>
        <p:txBody>
          <a:bodyPr wrap="square" rtlCol="0">
            <a:spAutoFit/>
          </a:bodyPr>
          <a:lstStyle/>
          <a:p>
            <a:pPr>
              <a:spcBef>
                <a:spcPts val="600"/>
              </a:spcBef>
            </a:pPr>
            <a:r>
              <a:rPr lang="zh-CN" altLang="en-US" sz="2400" b="1" dirty="0">
                <a:solidFill>
                  <a:schemeClr val="accent1"/>
                </a:solidFill>
                <a:cs typeface="+mn-ea"/>
                <a:sym typeface="+mn-lt"/>
              </a:rPr>
              <a:t>玩具检测</a:t>
            </a:r>
            <a:endParaRPr lang="en-US" altLang="zh-CN" dirty="0">
              <a:solidFill>
                <a:schemeClr val="accent1"/>
              </a:solidFill>
              <a:cs typeface="+mn-ea"/>
              <a:sym typeface="+mn-lt"/>
            </a:endParaRPr>
          </a:p>
        </p:txBody>
      </p:sp>
      <p:cxnSp>
        <p:nvCxnSpPr>
          <p:cNvPr id="41" name="直接连接符 40">
            <a:extLst>
              <a:ext uri="{FF2B5EF4-FFF2-40B4-BE49-F238E27FC236}">
                <a16:creationId xmlns:a16="http://schemas.microsoft.com/office/drawing/2014/main" id="{12D40D85-E345-4E04-9FBE-1886A9943D52}"/>
              </a:ext>
            </a:extLst>
          </p:cNvPr>
          <p:cNvCxnSpPr/>
          <p:nvPr/>
        </p:nvCxnSpPr>
        <p:spPr>
          <a:xfrm>
            <a:off x="6486054" y="1431085"/>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D2847367-EF25-48F4-94D1-21FBFCC27DE5}"/>
              </a:ext>
            </a:extLst>
          </p:cNvPr>
          <p:cNvSpPr txBox="1"/>
          <p:nvPr/>
        </p:nvSpPr>
        <p:spPr>
          <a:xfrm>
            <a:off x="6361365" y="1460286"/>
            <a:ext cx="2119744" cy="911532"/>
          </a:xfrm>
          <a:prstGeom prst="rect">
            <a:avLst/>
          </a:prstGeom>
          <a:noFill/>
        </p:spPr>
        <p:txBody>
          <a:bodyPr wrap="square" rtlCol="0">
            <a:spAutoFit/>
          </a:bodyPr>
          <a:lstStyle/>
          <a:p>
            <a:pPr>
              <a:lnSpc>
                <a:spcPct val="150000"/>
              </a:lnSpc>
              <a:spcBef>
                <a:spcPts val="600"/>
              </a:spcBef>
            </a:pPr>
            <a:r>
              <a:rPr lang="zh-CN" altLang="en-US" sz="1000" dirty="0">
                <a:cs typeface="+mn-ea"/>
                <a:sym typeface="+mn-lt"/>
              </a:rPr>
              <a:t>邻苯二甲酸酯检测</a:t>
            </a:r>
          </a:p>
          <a:p>
            <a:pPr>
              <a:lnSpc>
                <a:spcPct val="150000"/>
              </a:lnSpc>
              <a:spcBef>
                <a:spcPts val="600"/>
              </a:spcBef>
            </a:pPr>
            <a:r>
              <a:rPr lang="zh-CN" altLang="en-US" sz="1000" dirty="0">
                <a:cs typeface="+mn-ea"/>
                <a:sym typeface="+mn-lt"/>
              </a:rPr>
              <a:t>重金属检测</a:t>
            </a:r>
          </a:p>
          <a:p>
            <a:pPr>
              <a:lnSpc>
                <a:spcPct val="150000"/>
              </a:lnSpc>
              <a:spcBef>
                <a:spcPts val="600"/>
              </a:spcBef>
            </a:pPr>
            <a:r>
              <a:rPr lang="zh-CN" altLang="en-US" sz="1000" dirty="0">
                <a:cs typeface="+mn-ea"/>
                <a:sym typeface="+mn-lt"/>
              </a:rPr>
              <a:t>物理性能测试</a:t>
            </a:r>
          </a:p>
        </p:txBody>
      </p:sp>
      <p:cxnSp>
        <p:nvCxnSpPr>
          <p:cNvPr id="32" name="直接连接符 31">
            <a:extLst>
              <a:ext uri="{FF2B5EF4-FFF2-40B4-BE49-F238E27FC236}">
                <a16:creationId xmlns:a16="http://schemas.microsoft.com/office/drawing/2014/main" id="{DA2D600E-F8F9-45EE-95CC-A77D7D17B361}"/>
              </a:ext>
            </a:extLst>
          </p:cNvPr>
          <p:cNvCxnSpPr/>
          <p:nvPr/>
        </p:nvCxnSpPr>
        <p:spPr>
          <a:xfrm>
            <a:off x="6427211" y="2534698"/>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2CA518F3-1F4F-429B-A627-1431C5A32FE7}"/>
              </a:ext>
            </a:extLst>
          </p:cNvPr>
          <p:cNvSpPr txBox="1"/>
          <p:nvPr/>
        </p:nvSpPr>
        <p:spPr>
          <a:xfrm>
            <a:off x="6302520" y="2594023"/>
            <a:ext cx="2345425" cy="461665"/>
          </a:xfrm>
          <a:prstGeom prst="rect">
            <a:avLst/>
          </a:prstGeom>
          <a:noFill/>
        </p:spPr>
        <p:txBody>
          <a:bodyPr wrap="square" rtlCol="0">
            <a:spAutoFit/>
          </a:bodyPr>
          <a:lstStyle/>
          <a:p>
            <a:pPr>
              <a:spcBef>
                <a:spcPts val="600"/>
              </a:spcBef>
            </a:pPr>
            <a:r>
              <a:rPr lang="zh-CN" altLang="en-US" sz="2400" b="1" dirty="0">
                <a:solidFill>
                  <a:schemeClr val="accent1"/>
                </a:solidFill>
                <a:cs typeface="+mn-ea"/>
                <a:sym typeface="+mn-lt"/>
              </a:rPr>
              <a:t>石油化工品检测</a:t>
            </a:r>
            <a:endParaRPr lang="en-US" altLang="zh-CN" dirty="0">
              <a:solidFill>
                <a:schemeClr val="accent1"/>
              </a:solidFill>
              <a:cs typeface="+mn-ea"/>
              <a:sym typeface="+mn-lt"/>
            </a:endParaRPr>
          </a:p>
        </p:txBody>
      </p:sp>
      <p:cxnSp>
        <p:nvCxnSpPr>
          <p:cNvPr id="34" name="直接连接符 33">
            <a:extLst>
              <a:ext uri="{FF2B5EF4-FFF2-40B4-BE49-F238E27FC236}">
                <a16:creationId xmlns:a16="http://schemas.microsoft.com/office/drawing/2014/main" id="{B2DD4ADE-8D9C-4614-B791-BF00C238A81F}"/>
              </a:ext>
            </a:extLst>
          </p:cNvPr>
          <p:cNvCxnSpPr/>
          <p:nvPr/>
        </p:nvCxnSpPr>
        <p:spPr>
          <a:xfrm>
            <a:off x="6427211" y="3228450"/>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6F5D8D9A-6068-4955-BCD2-FD1956DBBCF7}"/>
              </a:ext>
            </a:extLst>
          </p:cNvPr>
          <p:cNvSpPr txBox="1"/>
          <p:nvPr/>
        </p:nvSpPr>
        <p:spPr>
          <a:xfrm>
            <a:off x="6361364" y="3271560"/>
            <a:ext cx="2119744" cy="1527085"/>
          </a:xfrm>
          <a:prstGeom prst="rect">
            <a:avLst/>
          </a:prstGeom>
          <a:noFill/>
        </p:spPr>
        <p:txBody>
          <a:bodyPr wrap="square" rtlCol="0">
            <a:spAutoFit/>
          </a:bodyPr>
          <a:lstStyle/>
          <a:p>
            <a:pPr>
              <a:lnSpc>
                <a:spcPct val="150000"/>
              </a:lnSpc>
              <a:spcBef>
                <a:spcPts val="600"/>
              </a:spcBef>
            </a:pPr>
            <a:r>
              <a:rPr lang="zh-CN" altLang="en-US" sz="1000" dirty="0">
                <a:cs typeface="+mn-ea"/>
                <a:sym typeface="+mn-lt"/>
              </a:rPr>
              <a:t>理化指标检测</a:t>
            </a:r>
          </a:p>
          <a:p>
            <a:pPr>
              <a:lnSpc>
                <a:spcPct val="150000"/>
              </a:lnSpc>
              <a:spcBef>
                <a:spcPts val="600"/>
              </a:spcBef>
            </a:pPr>
            <a:r>
              <a:rPr lang="zh-CN" altLang="en-US" sz="1000" dirty="0">
                <a:cs typeface="+mn-ea"/>
                <a:sym typeface="+mn-lt"/>
              </a:rPr>
              <a:t>热值检测</a:t>
            </a:r>
          </a:p>
          <a:p>
            <a:pPr>
              <a:lnSpc>
                <a:spcPct val="150000"/>
              </a:lnSpc>
              <a:spcBef>
                <a:spcPts val="600"/>
              </a:spcBef>
            </a:pPr>
            <a:r>
              <a:rPr lang="zh-CN" altLang="en-US" sz="1000" dirty="0">
                <a:cs typeface="+mn-ea"/>
                <a:sym typeface="+mn-lt"/>
              </a:rPr>
              <a:t>元素检测</a:t>
            </a:r>
          </a:p>
          <a:p>
            <a:pPr>
              <a:lnSpc>
                <a:spcPct val="150000"/>
              </a:lnSpc>
              <a:spcBef>
                <a:spcPts val="600"/>
              </a:spcBef>
            </a:pPr>
            <a:r>
              <a:rPr lang="zh-CN" altLang="en-US" sz="1000" dirty="0">
                <a:cs typeface="+mn-ea"/>
                <a:sym typeface="+mn-lt"/>
              </a:rPr>
              <a:t>有机物含量检测</a:t>
            </a:r>
          </a:p>
          <a:p>
            <a:pPr>
              <a:lnSpc>
                <a:spcPct val="150000"/>
              </a:lnSpc>
              <a:spcBef>
                <a:spcPts val="600"/>
              </a:spcBef>
            </a:pPr>
            <a:r>
              <a:rPr lang="zh-CN" altLang="en-US" sz="1000" dirty="0">
                <a:cs typeface="+mn-ea"/>
                <a:sym typeface="+mn-lt"/>
              </a:rPr>
              <a:t>辛烷值检测</a:t>
            </a:r>
          </a:p>
        </p:txBody>
      </p:sp>
      <p:cxnSp>
        <p:nvCxnSpPr>
          <p:cNvPr id="44" name="直接连接符 43">
            <a:extLst>
              <a:ext uri="{FF2B5EF4-FFF2-40B4-BE49-F238E27FC236}">
                <a16:creationId xmlns:a16="http://schemas.microsoft.com/office/drawing/2014/main" id="{CFA6D764-6698-4D76-8D46-B490CF8BD737}"/>
              </a:ext>
            </a:extLst>
          </p:cNvPr>
          <p:cNvCxnSpPr/>
          <p:nvPr/>
        </p:nvCxnSpPr>
        <p:spPr>
          <a:xfrm>
            <a:off x="9373831" y="746864"/>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10EBAFFD-CC9D-4704-8BAB-3C142DAA62A7}"/>
              </a:ext>
            </a:extLst>
          </p:cNvPr>
          <p:cNvSpPr txBox="1"/>
          <p:nvPr/>
        </p:nvSpPr>
        <p:spPr>
          <a:xfrm>
            <a:off x="9249141" y="806189"/>
            <a:ext cx="2272146" cy="461665"/>
          </a:xfrm>
          <a:prstGeom prst="rect">
            <a:avLst/>
          </a:prstGeom>
          <a:noFill/>
        </p:spPr>
        <p:txBody>
          <a:bodyPr wrap="square" rtlCol="0">
            <a:spAutoFit/>
          </a:bodyPr>
          <a:lstStyle/>
          <a:p>
            <a:pPr>
              <a:spcBef>
                <a:spcPts val="600"/>
              </a:spcBef>
            </a:pPr>
            <a:r>
              <a:rPr lang="zh-CN" altLang="en-US" sz="2400" b="1" dirty="0">
                <a:solidFill>
                  <a:schemeClr val="accent1"/>
                </a:solidFill>
                <a:cs typeface="+mn-ea"/>
                <a:sym typeface="+mn-lt"/>
              </a:rPr>
              <a:t>水质检测</a:t>
            </a:r>
            <a:endParaRPr lang="en-US" altLang="zh-CN" dirty="0">
              <a:solidFill>
                <a:schemeClr val="accent1"/>
              </a:solidFill>
              <a:cs typeface="+mn-ea"/>
              <a:sym typeface="+mn-lt"/>
            </a:endParaRPr>
          </a:p>
        </p:txBody>
      </p:sp>
      <p:cxnSp>
        <p:nvCxnSpPr>
          <p:cNvPr id="46" name="直接连接符 45">
            <a:extLst>
              <a:ext uri="{FF2B5EF4-FFF2-40B4-BE49-F238E27FC236}">
                <a16:creationId xmlns:a16="http://schemas.microsoft.com/office/drawing/2014/main" id="{BA309B07-A3FB-49AE-961C-55340586F303}"/>
              </a:ext>
            </a:extLst>
          </p:cNvPr>
          <p:cNvCxnSpPr/>
          <p:nvPr/>
        </p:nvCxnSpPr>
        <p:spPr>
          <a:xfrm>
            <a:off x="9373831" y="1440616"/>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A5EBACE3-7350-467F-872F-7D358F77C064}"/>
              </a:ext>
            </a:extLst>
          </p:cNvPr>
          <p:cNvSpPr txBox="1"/>
          <p:nvPr/>
        </p:nvSpPr>
        <p:spPr>
          <a:xfrm>
            <a:off x="9249142" y="1469817"/>
            <a:ext cx="2119744" cy="2450414"/>
          </a:xfrm>
          <a:prstGeom prst="rect">
            <a:avLst/>
          </a:prstGeom>
          <a:noFill/>
        </p:spPr>
        <p:txBody>
          <a:bodyPr wrap="square" rtlCol="0">
            <a:spAutoFit/>
          </a:bodyPr>
          <a:lstStyle/>
          <a:p>
            <a:pPr>
              <a:lnSpc>
                <a:spcPct val="150000"/>
              </a:lnSpc>
              <a:spcBef>
                <a:spcPts val="600"/>
              </a:spcBef>
            </a:pPr>
            <a:r>
              <a:rPr lang="zh-CN" altLang="en-US" sz="1000" dirty="0">
                <a:cs typeface="+mn-ea"/>
                <a:sym typeface="+mn-lt"/>
              </a:rPr>
              <a:t>感官性状和物理指标</a:t>
            </a:r>
          </a:p>
          <a:p>
            <a:pPr>
              <a:lnSpc>
                <a:spcPct val="150000"/>
              </a:lnSpc>
              <a:spcBef>
                <a:spcPts val="600"/>
              </a:spcBef>
            </a:pPr>
            <a:r>
              <a:rPr lang="zh-CN" altLang="en-US" sz="1000" dirty="0">
                <a:cs typeface="+mn-ea"/>
                <a:sym typeface="+mn-lt"/>
              </a:rPr>
              <a:t>无机非金属指标</a:t>
            </a:r>
          </a:p>
          <a:p>
            <a:pPr>
              <a:lnSpc>
                <a:spcPct val="150000"/>
              </a:lnSpc>
              <a:spcBef>
                <a:spcPts val="600"/>
              </a:spcBef>
            </a:pPr>
            <a:r>
              <a:rPr lang="zh-CN" altLang="en-US" sz="1000" dirty="0">
                <a:cs typeface="+mn-ea"/>
                <a:sym typeface="+mn-lt"/>
              </a:rPr>
              <a:t>金属指标</a:t>
            </a:r>
          </a:p>
          <a:p>
            <a:pPr>
              <a:lnSpc>
                <a:spcPct val="150000"/>
              </a:lnSpc>
              <a:spcBef>
                <a:spcPts val="600"/>
              </a:spcBef>
            </a:pPr>
            <a:r>
              <a:rPr lang="zh-CN" altLang="en-US" sz="1000" dirty="0">
                <a:cs typeface="+mn-ea"/>
                <a:sym typeface="+mn-lt"/>
              </a:rPr>
              <a:t>有机物综合指标</a:t>
            </a:r>
          </a:p>
          <a:p>
            <a:pPr>
              <a:lnSpc>
                <a:spcPct val="150000"/>
              </a:lnSpc>
              <a:spcBef>
                <a:spcPts val="600"/>
              </a:spcBef>
            </a:pPr>
            <a:r>
              <a:rPr lang="zh-CN" altLang="en-US" sz="1000" dirty="0">
                <a:cs typeface="+mn-ea"/>
                <a:sym typeface="+mn-lt"/>
              </a:rPr>
              <a:t>农药指标</a:t>
            </a:r>
          </a:p>
          <a:p>
            <a:pPr>
              <a:lnSpc>
                <a:spcPct val="150000"/>
              </a:lnSpc>
              <a:spcBef>
                <a:spcPts val="600"/>
              </a:spcBef>
            </a:pPr>
            <a:r>
              <a:rPr lang="zh-CN" altLang="en-US" sz="1000" dirty="0">
                <a:cs typeface="+mn-ea"/>
                <a:sym typeface="+mn-lt"/>
              </a:rPr>
              <a:t>消毒剂指标</a:t>
            </a:r>
          </a:p>
          <a:p>
            <a:pPr>
              <a:lnSpc>
                <a:spcPct val="150000"/>
              </a:lnSpc>
              <a:spcBef>
                <a:spcPts val="600"/>
              </a:spcBef>
            </a:pPr>
            <a:r>
              <a:rPr lang="zh-CN" altLang="en-US" sz="1000" dirty="0">
                <a:cs typeface="+mn-ea"/>
                <a:sym typeface="+mn-lt"/>
              </a:rPr>
              <a:t>微生物指标</a:t>
            </a:r>
          </a:p>
          <a:p>
            <a:pPr>
              <a:lnSpc>
                <a:spcPct val="150000"/>
              </a:lnSpc>
              <a:spcBef>
                <a:spcPts val="600"/>
              </a:spcBef>
            </a:pPr>
            <a:r>
              <a:rPr lang="zh-CN" altLang="en-US" sz="1000" dirty="0">
                <a:cs typeface="+mn-ea"/>
                <a:sym typeface="+mn-lt"/>
              </a:rPr>
              <a:t>放射性污染检测</a:t>
            </a:r>
          </a:p>
        </p:txBody>
      </p:sp>
      <p:cxnSp>
        <p:nvCxnSpPr>
          <p:cNvPr id="48" name="直接连接符 47">
            <a:extLst>
              <a:ext uri="{FF2B5EF4-FFF2-40B4-BE49-F238E27FC236}">
                <a16:creationId xmlns:a16="http://schemas.microsoft.com/office/drawing/2014/main" id="{5D0077DC-F93A-46F4-AAAD-07ADE92D1E1D}"/>
              </a:ext>
            </a:extLst>
          </p:cNvPr>
          <p:cNvCxnSpPr/>
          <p:nvPr/>
        </p:nvCxnSpPr>
        <p:spPr>
          <a:xfrm>
            <a:off x="9364966" y="3949171"/>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58D37356-0BA2-49B0-A9E2-9BED6BE95769}"/>
              </a:ext>
            </a:extLst>
          </p:cNvPr>
          <p:cNvSpPr txBox="1"/>
          <p:nvPr/>
        </p:nvSpPr>
        <p:spPr>
          <a:xfrm>
            <a:off x="9240275" y="4018887"/>
            <a:ext cx="2396835" cy="830997"/>
          </a:xfrm>
          <a:prstGeom prst="rect">
            <a:avLst/>
          </a:prstGeom>
          <a:noFill/>
        </p:spPr>
        <p:txBody>
          <a:bodyPr wrap="square" rtlCol="0">
            <a:spAutoFit/>
          </a:bodyPr>
          <a:lstStyle/>
          <a:p>
            <a:pPr>
              <a:spcBef>
                <a:spcPts val="600"/>
              </a:spcBef>
            </a:pPr>
            <a:r>
              <a:rPr lang="zh-CN" altLang="en-US" sz="2400" b="1" dirty="0">
                <a:solidFill>
                  <a:schemeClr val="accent1"/>
                </a:solidFill>
                <a:cs typeface="+mn-ea"/>
                <a:sym typeface="+mn-lt"/>
              </a:rPr>
              <a:t>环境样品检测及环境评价报告</a:t>
            </a:r>
            <a:endParaRPr lang="en-US" altLang="zh-CN" dirty="0">
              <a:solidFill>
                <a:schemeClr val="accent1"/>
              </a:solidFill>
              <a:cs typeface="+mn-ea"/>
              <a:sym typeface="+mn-lt"/>
            </a:endParaRPr>
          </a:p>
        </p:txBody>
      </p:sp>
      <p:cxnSp>
        <p:nvCxnSpPr>
          <p:cNvPr id="50" name="直接连接符 49">
            <a:extLst>
              <a:ext uri="{FF2B5EF4-FFF2-40B4-BE49-F238E27FC236}">
                <a16:creationId xmlns:a16="http://schemas.microsoft.com/office/drawing/2014/main" id="{2F1E1ED1-82C8-41A4-80DD-60767BB0B017}"/>
              </a:ext>
            </a:extLst>
          </p:cNvPr>
          <p:cNvCxnSpPr/>
          <p:nvPr/>
        </p:nvCxnSpPr>
        <p:spPr>
          <a:xfrm>
            <a:off x="9311485" y="4849884"/>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B059A974-EE5E-411A-B7A6-1FADEE01B887}"/>
              </a:ext>
            </a:extLst>
          </p:cNvPr>
          <p:cNvSpPr txBox="1"/>
          <p:nvPr/>
        </p:nvSpPr>
        <p:spPr>
          <a:xfrm>
            <a:off x="9249142" y="4881614"/>
            <a:ext cx="2119744" cy="1834861"/>
          </a:xfrm>
          <a:prstGeom prst="rect">
            <a:avLst/>
          </a:prstGeom>
          <a:noFill/>
        </p:spPr>
        <p:txBody>
          <a:bodyPr wrap="square" rtlCol="0">
            <a:spAutoFit/>
          </a:bodyPr>
          <a:lstStyle/>
          <a:p>
            <a:pPr>
              <a:lnSpc>
                <a:spcPct val="150000"/>
              </a:lnSpc>
              <a:spcBef>
                <a:spcPts val="600"/>
              </a:spcBef>
            </a:pPr>
            <a:r>
              <a:rPr lang="zh-CN" altLang="en-US" sz="1000" dirty="0">
                <a:cs typeface="+mn-ea"/>
                <a:sym typeface="+mn-lt"/>
              </a:rPr>
              <a:t>废水检测</a:t>
            </a:r>
          </a:p>
          <a:p>
            <a:pPr>
              <a:lnSpc>
                <a:spcPct val="150000"/>
              </a:lnSpc>
              <a:spcBef>
                <a:spcPts val="600"/>
              </a:spcBef>
            </a:pPr>
            <a:r>
              <a:rPr lang="zh-CN" altLang="en-US" sz="1000" dirty="0">
                <a:cs typeface="+mn-ea"/>
                <a:sym typeface="+mn-lt"/>
              </a:rPr>
              <a:t>废气检测</a:t>
            </a:r>
          </a:p>
          <a:p>
            <a:pPr>
              <a:lnSpc>
                <a:spcPct val="150000"/>
              </a:lnSpc>
              <a:spcBef>
                <a:spcPts val="600"/>
              </a:spcBef>
            </a:pPr>
            <a:r>
              <a:rPr lang="zh-CN" altLang="en-US" sz="1000" dirty="0">
                <a:cs typeface="+mn-ea"/>
                <a:sym typeface="+mn-lt"/>
              </a:rPr>
              <a:t>固体废物有毒有害物质检测</a:t>
            </a:r>
          </a:p>
          <a:p>
            <a:pPr>
              <a:lnSpc>
                <a:spcPct val="150000"/>
              </a:lnSpc>
              <a:spcBef>
                <a:spcPts val="600"/>
              </a:spcBef>
            </a:pPr>
            <a:r>
              <a:rPr lang="zh-CN" altLang="en-US" sz="1000" dirty="0">
                <a:cs typeface="+mn-ea"/>
                <a:sym typeface="+mn-lt"/>
              </a:rPr>
              <a:t>放射性污染检测</a:t>
            </a:r>
          </a:p>
          <a:p>
            <a:pPr>
              <a:lnSpc>
                <a:spcPct val="150000"/>
              </a:lnSpc>
              <a:spcBef>
                <a:spcPts val="600"/>
              </a:spcBef>
            </a:pPr>
            <a:r>
              <a:rPr lang="zh-CN" altLang="en-US" sz="1000" dirty="0">
                <a:cs typeface="+mn-ea"/>
                <a:sym typeface="+mn-lt"/>
              </a:rPr>
              <a:t>噪音检测</a:t>
            </a:r>
          </a:p>
          <a:p>
            <a:pPr>
              <a:lnSpc>
                <a:spcPct val="150000"/>
              </a:lnSpc>
              <a:spcBef>
                <a:spcPts val="600"/>
              </a:spcBef>
            </a:pPr>
            <a:r>
              <a:rPr lang="zh-CN" altLang="en-US" sz="1000" dirty="0">
                <a:cs typeface="+mn-ea"/>
                <a:sym typeface="+mn-lt"/>
              </a:rPr>
              <a:t>环境评价报告</a:t>
            </a:r>
          </a:p>
        </p:txBody>
      </p:sp>
    </p:spTree>
    <p:extLst>
      <p:ext uri="{BB962C8B-B14F-4D97-AF65-F5344CB8AC3E}">
        <p14:creationId xmlns:p14="http://schemas.microsoft.com/office/powerpoint/2010/main" val="3877740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par>
                          <p:cTn id="12" fill="hold">
                            <p:stCondLst>
                              <p:cond delay="1475"/>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975"/>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childTnLst>
                          </p:cTn>
                        </p:par>
                        <p:par>
                          <p:cTn id="20" fill="hold">
                            <p:stCondLst>
                              <p:cond delay="8200"/>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1000"/>
                                        <p:tgtEl>
                                          <p:spTgt spid="10"/>
                                        </p:tgtEl>
                                      </p:cBhvr>
                                    </p:animEffect>
                                  </p:childTnLst>
                                </p:cTn>
                              </p:par>
                            </p:childTnLst>
                          </p:cTn>
                        </p:par>
                        <p:par>
                          <p:cTn id="24" fill="hold">
                            <p:stCondLst>
                              <p:cond delay="92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9700"/>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Effect transition="in" filter="fade">
                                      <p:cBhvr>
                                        <p:cTn id="31" dur="750"/>
                                        <p:tgtEl>
                                          <p:spTgt spid="13"/>
                                        </p:tgtEl>
                                      </p:cBhvr>
                                    </p:animEffect>
                                  </p:childTnLst>
                                </p:cTn>
                              </p:par>
                            </p:childTnLst>
                          </p:cTn>
                        </p:par>
                        <p:par>
                          <p:cTn id="32" fill="hold">
                            <p:stCondLst>
                              <p:cond delay="11275"/>
                            </p:stCondLst>
                            <p:childTnLst>
                              <p:par>
                                <p:cTn id="33" presetID="2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11775"/>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15"/>
                                        </p:tgtEl>
                                        <p:attrNameLst>
                                          <p:attrName>style.visibility</p:attrName>
                                        </p:attrNameLst>
                                      </p:cBhvr>
                                      <p:to>
                                        <p:strVal val="visible"/>
                                      </p:to>
                                    </p:set>
                                    <p:animEffect transition="in" filter="fade">
                                      <p:cBhvr>
                                        <p:cTn id="39" dur="750"/>
                                        <p:tgtEl>
                                          <p:spTgt spid="15"/>
                                        </p:tgtEl>
                                      </p:cBhvr>
                                    </p:animEffect>
                                  </p:childTnLst>
                                </p:cTn>
                              </p:par>
                            </p:childTnLst>
                          </p:cTn>
                        </p:par>
                        <p:par>
                          <p:cTn id="40" fill="hold">
                            <p:stCondLst>
                              <p:cond delay="14925"/>
                            </p:stCondLst>
                            <p:childTnLst>
                              <p:par>
                                <p:cTn id="41" presetID="2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1000"/>
                                        <p:tgtEl>
                                          <p:spTgt spid="17"/>
                                        </p:tgtEl>
                                      </p:cBhvr>
                                    </p:animEffect>
                                  </p:childTnLst>
                                </p:cTn>
                              </p:par>
                            </p:childTnLst>
                          </p:cTn>
                        </p:par>
                        <p:par>
                          <p:cTn id="44" fill="hold">
                            <p:stCondLst>
                              <p:cond delay="15925"/>
                            </p:stCondLst>
                            <p:childTnLst>
                              <p:par>
                                <p:cTn id="45" presetID="22" presetClass="entr" presetSubtype="8"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par>
                          <p:cTn id="48" fill="hold">
                            <p:stCondLst>
                              <p:cond delay="16425"/>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20"/>
                                        </p:tgtEl>
                                        <p:attrNameLst>
                                          <p:attrName>style.visibility</p:attrName>
                                        </p:attrNameLst>
                                      </p:cBhvr>
                                      <p:to>
                                        <p:strVal val="visible"/>
                                      </p:to>
                                    </p:set>
                                    <p:animEffect transition="in" filter="fade">
                                      <p:cBhvr>
                                        <p:cTn id="51" dur="750"/>
                                        <p:tgtEl>
                                          <p:spTgt spid="20"/>
                                        </p:tgtEl>
                                      </p:cBhvr>
                                    </p:animEffect>
                                  </p:childTnLst>
                                </p:cTn>
                              </p:par>
                            </p:childTnLst>
                          </p:cTn>
                        </p:par>
                        <p:par>
                          <p:cTn id="52" fill="hold">
                            <p:stCondLst>
                              <p:cond delay="17475"/>
                            </p:stCondLst>
                            <p:childTnLst>
                              <p:par>
                                <p:cTn id="53" presetID="22" presetClass="entr" presetSubtype="8"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par>
                          <p:cTn id="56" fill="hold">
                            <p:stCondLst>
                              <p:cond delay="17975"/>
                            </p:stCondLst>
                            <p:childTnLst>
                              <p:par>
                                <p:cTn id="57" presetID="10" presetClass="entr" presetSubtype="0" fill="hold" grpId="0" nodeType="afterEffect">
                                  <p:stCondLst>
                                    <p:cond delay="0"/>
                                  </p:stCondLst>
                                  <p:iterate type="lt">
                                    <p:tmPct val="10000"/>
                                  </p:iterate>
                                  <p:childTnLst>
                                    <p:set>
                                      <p:cBhvr>
                                        <p:cTn id="58" dur="1" fill="hold">
                                          <p:stCondLst>
                                            <p:cond delay="0"/>
                                          </p:stCondLst>
                                        </p:cTn>
                                        <p:tgtEl>
                                          <p:spTgt spid="22"/>
                                        </p:tgtEl>
                                        <p:attrNameLst>
                                          <p:attrName>style.visibility</p:attrName>
                                        </p:attrNameLst>
                                      </p:cBhvr>
                                      <p:to>
                                        <p:strVal val="visible"/>
                                      </p:to>
                                    </p:set>
                                    <p:animEffect transition="in" filter="fade">
                                      <p:cBhvr>
                                        <p:cTn id="59" dur="750"/>
                                        <p:tgtEl>
                                          <p:spTgt spid="22"/>
                                        </p:tgtEl>
                                      </p:cBhvr>
                                    </p:animEffect>
                                  </p:childTnLst>
                                </p:cTn>
                              </p:par>
                            </p:childTnLst>
                          </p:cTn>
                        </p:par>
                        <p:par>
                          <p:cTn id="60" fill="hold">
                            <p:stCondLst>
                              <p:cond delay="20975"/>
                            </p:stCondLst>
                            <p:childTnLst>
                              <p:par>
                                <p:cTn id="61" presetID="22" presetClass="entr" presetSubtype="1"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up)">
                                      <p:cBhvr>
                                        <p:cTn id="63" dur="1000"/>
                                        <p:tgtEl>
                                          <p:spTgt spid="26"/>
                                        </p:tgtEl>
                                      </p:cBhvr>
                                    </p:animEffect>
                                  </p:childTnLst>
                                </p:cTn>
                              </p:par>
                            </p:childTnLst>
                          </p:cTn>
                        </p:par>
                        <p:par>
                          <p:cTn id="64" fill="hold">
                            <p:stCondLst>
                              <p:cond delay="21975"/>
                            </p:stCondLst>
                            <p:childTnLst>
                              <p:par>
                                <p:cTn id="65" presetID="22" presetClass="entr" presetSubtype="8"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par>
                          <p:cTn id="68" fill="hold">
                            <p:stCondLst>
                              <p:cond delay="22475"/>
                            </p:stCondLst>
                            <p:childTnLst>
                              <p:par>
                                <p:cTn id="69" presetID="10" presetClass="entr" presetSubtype="0" fill="hold" grpId="0" nodeType="afterEffect">
                                  <p:stCondLst>
                                    <p:cond delay="0"/>
                                  </p:stCondLst>
                                  <p:iterate type="lt">
                                    <p:tmPct val="10000"/>
                                  </p:iterate>
                                  <p:childTnLst>
                                    <p:set>
                                      <p:cBhvr>
                                        <p:cTn id="70" dur="1" fill="hold">
                                          <p:stCondLst>
                                            <p:cond delay="0"/>
                                          </p:stCondLst>
                                        </p:cTn>
                                        <p:tgtEl>
                                          <p:spTgt spid="29"/>
                                        </p:tgtEl>
                                        <p:attrNameLst>
                                          <p:attrName>style.visibility</p:attrName>
                                        </p:attrNameLst>
                                      </p:cBhvr>
                                      <p:to>
                                        <p:strVal val="visible"/>
                                      </p:to>
                                    </p:set>
                                    <p:animEffect transition="in" filter="fade">
                                      <p:cBhvr>
                                        <p:cTn id="71" dur="750"/>
                                        <p:tgtEl>
                                          <p:spTgt spid="29"/>
                                        </p:tgtEl>
                                      </p:cBhvr>
                                    </p:animEffect>
                                  </p:childTnLst>
                                </p:cTn>
                              </p:par>
                            </p:childTnLst>
                          </p:cTn>
                        </p:par>
                        <p:par>
                          <p:cTn id="72" fill="hold">
                            <p:stCondLst>
                              <p:cond delay="23600"/>
                            </p:stCondLst>
                            <p:childTnLst>
                              <p:par>
                                <p:cTn id="73" presetID="22" presetClass="entr" presetSubtype="8"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left)">
                                      <p:cBhvr>
                                        <p:cTn id="75" dur="500"/>
                                        <p:tgtEl>
                                          <p:spTgt spid="30"/>
                                        </p:tgtEl>
                                      </p:cBhvr>
                                    </p:animEffect>
                                  </p:childTnLst>
                                </p:cTn>
                              </p:par>
                            </p:childTnLst>
                          </p:cTn>
                        </p:par>
                        <p:par>
                          <p:cTn id="76" fill="hold">
                            <p:stCondLst>
                              <p:cond delay="24100"/>
                            </p:stCondLst>
                            <p:childTnLst>
                              <p:par>
                                <p:cTn id="77" presetID="10" presetClass="entr" presetSubtype="0" fill="hold" grpId="0" nodeType="afterEffect">
                                  <p:stCondLst>
                                    <p:cond delay="0"/>
                                  </p:stCondLst>
                                  <p:iterate type="lt">
                                    <p:tmPct val="10000"/>
                                  </p:iterate>
                                  <p:childTnLst>
                                    <p:set>
                                      <p:cBhvr>
                                        <p:cTn id="78" dur="1" fill="hold">
                                          <p:stCondLst>
                                            <p:cond delay="0"/>
                                          </p:stCondLst>
                                        </p:cTn>
                                        <p:tgtEl>
                                          <p:spTgt spid="31"/>
                                        </p:tgtEl>
                                        <p:attrNameLst>
                                          <p:attrName>style.visibility</p:attrName>
                                        </p:attrNameLst>
                                      </p:cBhvr>
                                      <p:to>
                                        <p:strVal val="visible"/>
                                      </p:to>
                                    </p:set>
                                    <p:animEffect transition="in" filter="fade">
                                      <p:cBhvr>
                                        <p:cTn id="79" dur="750"/>
                                        <p:tgtEl>
                                          <p:spTgt spid="31"/>
                                        </p:tgtEl>
                                      </p:cBhvr>
                                    </p:animEffect>
                                  </p:childTnLst>
                                </p:cTn>
                              </p:par>
                            </p:childTnLst>
                          </p:cTn>
                        </p:par>
                        <p:par>
                          <p:cTn id="80" fill="hold">
                            <p:stCondLst>
                              <p:cond delay="26950"/>
                            </p:stCondLst>
                            <p:childTnLst>
                              <p:par>
                                <p:cTn id="81" presetID="22" presetClass="entr" presetSubtype="8" fill="hold"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left)">
                                      <p:cBhvr>
                                        <p:cTn id="83" dur="500"/>
                                        <p:tgtEl>
                                          <p:spTgt spid="35"/>
                                        </p:tgtEl>
                                      </p:cBhvr>
                                    </p:animEffect>
                                  </p:childTnLst>
                                </p:cTn>
                              </p:par>
                            </p:childTnLst>
                          </p:cTn>
                        </p:par>
                        <p:par>
                          <p:cTn id="84" fill="hold">
                            <p:stCondLst>
                              <p:cond delay="27450"/>
                            </p:stCondLst>
                            <p:childTnLst>
                              <p:par>
                                <p:cTn id="85" presetID="10" presetClass="entr" presetSubtype="0" fill="hold" grpId="0" nodeType="afterEffect">
                                  <p:stCondLst>
                                    <p:cond delay="0"/>
                                  </p:stCondLst>
                                  <p:iterate type="lt">
                                    <p:tmPct val="10000"/>
                                  </p:iterate>
                                  <p:childTnLst>
                                    <p:set>
                                      <p:cBhvr>
                                        <p:cTn id="86" dur="1" fill="hold">
                                          <p:stCondLst>
                                            <p:cond delay="0"/>
                                          </p:stCondLst>
                                        </p:cTn>
                                        <p:tgtEl>
                                          <p:spTgt spid="36"/>
                                        </p:tgtEl>
                                        <p:attrNameLst>
                                          <p:attrName>style.visibility</p:attrName>
                                        </p:attrNameLst>
                                      </p:cBhvr>
                                      <p:to>
                                        <p:strVal val="visible"/>
                                      </p:to>
                                    </p:set>
                                    <p:animEffect transition="in" filter="fade">
                                      <p:cBhvr>
                                        <p:cTn id="87" dur="750"/>
                                        <p:tgtEl>
                                          <p:spTgt spid="36"/>
                                        </p:tgtEl>
                                      </p:cBhvr>
                                    </p:animEffect>
                                  </p:childTnLst>
                                </p:cTn>
                              </p:par>
                            </p:childTnLst>
                          </p:cTn>
                        </p:par>
                        <p:par>
                          <p:cTn id="88" fill="hold">
                            <p:stCondLst>
                              <p:cond delay="28500"/>
                            </p:stCondLst>
                            <p:childTnLst>
                              <p:par>
                                <p:cTn id="89" presetID="22" presetClass="entr" presetSubtype="8" fill="hold"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left)">
                                      <p:cBhvr>
                                        <p:cTn id="91" dur="500"/>
                                        <p:tgtEl>
                                          <p:spTgt spid="37"/>
                                        </p:tgtEl>
                                      </p:cBhvr>
                                    </p:animEffect>
                                  </p:childTnLst>
                                </p:cTn>
                              </p:par>
                            </p:childTnLst>
                          </p:cTn>
                        </p:par>
                        <p:par>
                          <p:cTn id="92" fill="hold">
                            <p:stCondLst>
                              <p:cond delay="29000"/>
                            </p:stCondLst>
                            <p:childTnLst>
                              <p:par>
                                <p:cTn id="93" presetID="10" presetClass="entr" presetSubtype="0" fill="hold" grpId="0" nodeType="afterEffect">
                                  <p:stCondLst>
                                    <p:cond delay="0"/>
                                  </p:stCondLst>
                                  <p:iterate type="lt">
                                    <p:tmPct val="10000"/>
                                  </p:iterate>
                                  <p:childTnLst>
                                    <p:set>
                                      <p:cBhvr>
                                        <p:cTn id="94" dur="1" fill="hold">
                                          <p:stCondLst>
                                            <p:cond delay="0"/>
                                          </p:stCondLst>
                                        </p:cTn>
                                        <p:tgtEl>
                                          <p:spTgt spid="38"/>
                                        </p:tgtEl>
                                        <p:attrNameLst>
                                          <p:attrName>style.visibility</p:attrName>
                                        </p:attrNameLst>
                                      </p:cBhvr>
                                      <p:to>
                                        <p:strVal val="visible"/>
                                      </p:to>
                                    </p:set>
                                    <p:animEffect transition="in" filter="fade">
                                      <p:cBhvr>
                                        <p:cTn id="95" dur="750"/>
                                        <p:tgtEl>
                                          <p:spTgt spid="38"/>
                                        </p:tgtEl>
                                      </p:cBhvr>
                                    </p:animEffect>
                                  </p:childTnLst>
                                </p:cTn>
                              </p:par>
                            </p:childTnLst>
                          </p:cTn>
                        </p:par>
                        <p:par>
                          <p:cTn id="96" fill="hold">
                            <p:stCondLst>
                              <p:cond delay="32975"/>
                            </p:stCondLst>
                            <p:childTnLst>
                              <p:par>
                                <p:cTn id="97" presetID="22" presetClass="entr" presetSubtype="8"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wipe(left)">
                                      <p:cBhvr>
                                        <p:cTn id="99" dur="500"/>
                                        <p:tgtEl>
                                          <p:spTgt spid="39"/>
                                        </p:tgtEl>
                                      </p:cBhvr>
                                    </p:animEffect>
                                  </p:childTnLst>
                                </p:cTn>
                              </p:par>
                            </p:childTnLst>
                          </p:cTn>
                        </p:par>
                        <p:par>
                          <p:cTn id="100" fill="hold">
                            <p:stCondLst>
                              <p:cond delay="33475"/>
                            </p:stCondLst>
                            <p:childTnLst>
                              <p:par>
                                <p:cTn id="101" presetID="10" presetClass="entr" presetSubtype="0" fill="hold" grpId="0" nodeType="afterEffect">
                                  <p:stCondLst>
                                    <p:cond delay="0"/>
                                  </p:stCondLst>
                                  <p:iterate type="lt">
                                    <p:tmPct val="10000"/>
                                  </p:iterate>
                                  <p:childTnLst>
                                    <p:set>
                                      <p:cBhvr>
                                        <p:cTn id="102" dur="1" fill="hold">
                                          <p:stCondLst>
                                            <p:cond delay="0"/>
                                          </p:stCondLst>
                                        </p:cTn>
                                        <p:tgtEl>
                                          <p:spTgt spid="40"/>
                                        </p:tgtEl>
                                        <p:attrNameLst>
                                          <p:attrName>style.visibility</p:attrName>
                                        </p:attrNameLst>
                                      </p:cBhvr>
                                      <p:to>
                                        <p:strVal val="visible"/>
                                      </p:to>
                                    </p:set>
                                    <p:animEffect transition="in" filter="fade">
                                      <p:cBhvr>
                                        <p:cTn id="103" dur="750"/>
                                        <p:tgtEl>
                                          <p:spTgt spid="40"/>
                                        </p:tgtEl>
                                      </p:cBhvr>
                                    </p:animEffect>
                                  </p:childTnLst>
                                </p:cTn>
                              </p:par>
                            </p:childTnLst>
                          </p:cTn>
                        </p:par>
                        <p:par>
                          <p:cTn id="104" fill="hold">
                            <p:stCondLst>
                              <p:cond delay="34450"/>
                            </p:stCondLst>
                            <p:childTnLst>
                              <p:par>
                                <p:cTn id="105" presetID="22" presetClass="entr" presetSubtype="8" fill="hold" nodeType="after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wipe(left)">
                                      <p:cBhvr>
                                        <p:cTn id="107" dur="500"/>
                                        <p:tgtEl>
                                          <p:spTgt spid="41"/>
                                        </p:tgtEl>
                                      </p:cBhvr>
                                    </p:animEffect>
                                  </p:childTnLst>
                                </p:cTn>
                              </p:par>
                            </p:childTnLst>
                          </p:cTn>
                        </p:par>
                        <p:par>
                          <p:cTn id="108" fill="hold">
                            <p:stCondLst>
                              <p:cond delay="34950"/>
                            </p:stCondLst>
                            <p:childTnLst>
                              <p:par>
                                <p:cTn id="109" presetID="10" presetClass="entr" presetSubtype="0" fill="hold" grpId="0" nodeType="afterEffect">
                                  <p:stCondLst>
                                    <p:cond delay="0"/>
                                  </p:stCondLst>
                                  <p:iterate type="lt">
                                    <p:tmPct val="10000"/>
                                  </p:iterate>
                                  <p:childTnLst>
                                    <p:set>
                                      <p:cBhvr>
                                        <p:cTn id="110" dur="1" fill="hold">
                                          <p:stCondLst>
                                            <p:cond delay="0"/>
                                          </p:stCondLst>
                                        </p:cTn>
                                        <p:tgtEl>
                                          <p:spTgt spid="42"/>
                                        </p:tgtEl>
                                        <p:attrNameLst>
                                          <p:attrName>style.visibility</p:attrName>
                                        </p:attrNameLst>
                                      </p:cBhvr>
                                      <p:to>
                                        <p:strVal val="visible"/>
                                      </p:to>
                                    </p:set>
                                    <p:animEffect transition="in" filter="fade">
                                      <p:cBhvr>
                                        <p:cTn id="111" dur="750"/>
                                        <p:tgtEl>
                                          <p:spTgt spid="42"/>
                                        </p:tgtEl>
                                      </p:cBhvr>
                                    </p:animEffect>
                                  </p:childTnLst>
                                </p:cTn>
                              </p:par>
                            </p:childTnLst>
                          </p:cTn>
                        </p:par>
                        <p:par>
                          <p:cTn id="112" fill="hold">
                            <p:stCondLst>
                              <p:cond delay="37050"/>
                            </p:stCondLst>
                            <p:childTnLst>
                              <p:par>
                                <p:cTn id="113" presetID="22" presetClass="entr" presetSubtype="8" fill="hold" nodeType="after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wipe(left)">
                                      <p:cBhvr>
                                        <p:cTn id="115" dur="500"/>
                                        <p:tgtEl>
                                          <p:spTgt spid="32"/>
                                        </p:tgtEl>
                                      </p:cBhvr>
                                    </p:animEffect>
                                  </p:childTnLst>
                                </p:cTn>
                              </p:par>
                            </p:childTnLst>
                          </p:cTn>
                        </p:par>
                        <p:par>
                          <p:cTn id="116" fill="hold">
                            <p:stCondLst>
                              <p:cond delay="37550"/>
                            </p:stCondLst>
                            <p:childTnLst>
                              <p:par>
                                <p:cTn id="117" presetID="10" presetClass="entr" presetSubtype="0" fill="hold" grpId="0" nodeType="afterEffect">
                                  <p:stCondLst>
                                    <p:cond delay="0"/>
                                  </p:stCondLst>
                                  <p:iterate type="lt">
                                    <p:tmPct val="10000"/>
                                  </p:iterate>
                                  <p:childTnLst>
                                    <p:set>
                                      <p:cBhvr>
                                        <p:cTn id="118" dur="1" fill="hold">
                                          <p:stCondLst>
                                            <p:cond delay="0"/>
                                          </p:stCondLst>
                                        </p:cTn>
                                        <p:tgtEl>
                                          <p:spTgt spid="33"/>
                                        </p:tgtEl>
                                        <p:attrNameLst>
                                          <p:attrName>style.visibility</p:attrName>
                                        </p:attrNameLst>
                                      </p:cBhvr>
                                      <p:to>
                                        <p:strVal val="visible"/>
                                      </p:to>
                                    </p:set>
                                    <p:animEffect transition="in" filter="fade">
                                      <p:cBhvr>
                                        <p:cTn id="119" dur="750"/>
                                        <p:tgtEl>
                                          <p:spTgt spid="33"/>
                                        </p:tgtEl>
                                      </p:cBhvr>
                                    </p:animEffect>
                                  </p:childTnLst>
                                </p:cTn>
                              </p:par>
                            </p:childTnLst>
                          </p:cTn>
                        </p:par>
                        <p:par>
                          <p:cTn id="120" fill="hold">
                            <p:stCondLst>
                              <p:cond delay="38750"/>
                            </p:stCondLst>
                            <p:childTnLst>
                              <p:par>
                                <p:cTn id="121" presetID="22" presetClass="entr" presetSubtype="8" fill="hold" nodeType="after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wipe(left)">
                                      <p:cBhvr>
                                        <p:cTn id="123" dur="500"/>
                                        <p:tgtEl>
                                          <p:spTgt spid="34"/>
                                        </p:tgtEl>
                                      </p:cBhvr>
                                    </p:animEffect>
                                  </p:childTnLst>
                                </p:cTn>
                              </p:par>
                            </p:childTnLst>
                          </p:cTn>
                        </p:par>
                        <p:par>
                          <p:cTn id="124" fill="hold">
                            <p:stCondLst>
                              <p:cond delay="39250"/>
                            </p:stCondLst>
                            <p:childTnLst>
                              <p:par>
                                <p:cTn id="125" presetID="10" presetClass="entr" presetSubtype="0" fill="hold" grpId="0" nodeType="afterEffect">
                                  <p:stCondLst>
                                    <p:cond delay="0"/>
                                  </p:stCondLst>
                                  <p:iterate type="lt">
                                    <p:tmPct val="10000"/>
                                  </p:iterate>
                                  <p:childTnLst>
                                    <p:set>
                                      <p:cBhvr>
                                        <p:cTn id="126" dur="1" fill="hold">
                                          <p:stCondLst>
                                            <p:cond delay="0"/>
                                          </p:stCondLst>
                                        </p:cTn>
                                        <p:tgtEl>
                                          <p:spTgt spid="43"/>
                                        </p:tgtEl>
                                        <p:attrNameLst>
                                          <p:attrName>style.visibility</p:attrName>
                                        </p:attrNameLst>
                                      </p:cBhvr>
                                      <p:to>
                                        <p:strVal val="visible"/>
                                      </p:to>
                                    </p:set>
                                    <p:animEffect transition="in" filter="fade">
                                      <p:cBhvr>
                                        <p:cTn id="127" dur="750"/>
                                        <p:tgtEl>
                                          <p:spTgt spid="43"/>
                                        </p:tgtEl>
                                      </p:cBhvr>
                                    </p:animEffect>
                                  </p:childTnLst>
                                </p:cTn>
                              </p:par>
                            </p:childTnLst>
                          </p:cTn>
                        </p:par>
                        <p:par>
                          <p:cTn id="128" fill="hold">
                            <p:stCondLst>
                              <p:cond delay="41875"/>
                            </p:stCondLst>
                            <p:childTnLst>
                              <p:par>
                                <p:cTn id="129" presetID="22" presetClass="entr" presetSubtype="8" fill="hold" nodeType="afterEffect">
                                  <p:stCondLst>
                                    <p:cond delay="0"/>
                                  </p:stCondLst>
                                  <p:childTnLst>
                                    <p:set>
                                      <p:cBhvr>
                                        <p:cTn id="130" dur="1" fill="hold">
                                          <p:stCondLst>
                                            <p:cond delay="0"/>
                                          </p:stCondLst>
                                        </p:cTn>
                                        <p:tgtEl>
                                          <p:spTgt spid="44"/>
                                        </p:tgtEl>
                                        <p:attrNameLst>
                                          <p:attrName>style.visibility</p:attrName>
                                        </p:attrNameLst>
                                      </p:cBhvr>
                                      <p:to>
                                        <p:strVal val="visible"/>
                                      </p:to>
                                    </p:set>
                                    <p:animEffect transition="in" filter="wipe(left)">
                                      <p:cBhvr>
                                        <p:cTn id="131" dur="500"/>
                                        <p:tgtEl>
                                          <p:spTgt spid="44"/>
                                        </p:tgtEl>
                                      </p:cBhvr>
                                    </p:animEffect>
                                  </p:childTnLst>
                                </p:cTn>
                              </p:par>
                            </p:childTnLst>
                          </p:cTn>
                        </p:par>
                        <p:par>
                          <p:cTn id="132" fill="hold">
                            <p:stCondLst>
                              <p:cond delay="42375"/>
                            </p:stCondLst>
                            <p:childTnLst>
                              <p:par>
                                <p:cTn id="133" presetID="10" presetClass="entr" presetSubtype="0" fill="hold" grpId="0" nodeType="afterEffect">
                                  <p:stCondLst>
                                    <p:cond delay="0"/>
                                  </p:stCondLst>
                                  <p:iterate type="lt">
                                    <p:tmPct val="10000"/>
                                  </p:iterate>
                                  <p:childTnLst>
                                    <p:set>
                                      <p:cBhvr>
                                        <p:cTn id="134" dur="1" fill="hold">
                                          <p:stCondLst>
                                            <p:cond delay="0"/>
                                          </p:stCondLst>
                                        </p:cTn>
                                        <p:tgtEl>
                                          <p:spTgt spid="45"/>
                                        </p:tgtEl>
                                        <p:attrNameLst>
                                          <p:attrName>style.visibility</p:attrName>
                                        </p:attrNameLst>
                                      </p:cBhvr>
                                      <p:to>
                                        <p:strVal val="visible"/>
                                      </p:to>
                                    </p:set>
                                    <p:animEffect transition="in" filter="fade">
                                      <p:cBhvr>
                                        <p:cTn id="135" dur="750"/>
                                        <p:tgtEl>
                                          <p:spTgt spid="45"/>
                                        </p:tgtEl>
                                      </p:cBhvr>
                                    </p:animEffect>
                                  </p:childTnLst>
                                </p:cTn>
                              </p:par>
                            </p:childTnLst>
                          </p:cTn>
                        </p:par>
                        <p:par>
                          <p:cTn id="136" fill="hold">
                            <p:stCondLst>
                              <p:cond delay="43350"/>
                            </p:stCondLst>
                            <p:childTnLst>
                              <p:par>
                                <p:cTn id="137" presetID="22" presetClass="entr" presetSubtype="8" fill="hold"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500"/>
                                        <p:tgtEl>
                                          <p:spTgt spid="46"/>
                                        </p:tgtEl>
                                      </p:cBhvr>
                                    </p:animEffect>
                                  </p:childTnLst>
                                </p:cTn>
                              </p:par>
                            </p:childTnLst>
                          </p:cTn>
                        </p:par>
                        <p:par>
                          <p:cTn id="140" fill="hold">
                            <p:stCondLst>
                              <p:cond delay="43850"/>
                            </p:stCondLst>
                            <p:childTnLst>
                              <p:par>
                                <p:cTn id="141" presetID="10" presetClass="entr" presetSubtype="0" fill="hold" grpId="0" nodeType="afterEffect">
                                  <p:stCondLst>
                                    <p:cond delay="0"/>
                                  </p:stCondLst>
                                  <p:iterate type="lt">
                                    <p:tmPct val="10000"/>
                                  </p:iterate>
                                  <p:childTnLst>
                                    <p:set>
                                      <p:cBhvr>
                                        <p:cTn id="142" dur="1" fill="hold">
                                          <p:stCondLst>
                                            <p:cond delay="0"/>
                                          </p:stCondLst>
                                        </p:cTn>
                                        <p:tgtEl>
                                          <p:spTgt spid="47"/>
                                        </p:tgtEl>
                                        <p:attrNameLst>
                                          <p:attrName>style.visibility</p:attrName>
                                        </p:attrNameLst>
                                      </p:cBhvr>
                                      <p:to>
                                        <p:strVal val="visible"/>
                                      </p:to>
                                    </p:set>
                                    <p:animEffect transition="in" filter="fade">
                                      <p:cBhvr>
                                        <p:cTn id="143" dur="750"/>
                                        <p:tgtEl>
                                          <p:spTgt spid="47"/>
                                        </p:tgtEl>
                                      </p:cBhvr>
                                    </p:animEffect>
                                  </p:childTnLst>
                                </p:cTn>
                              </p:par>
                            </p:childTnLst>
                          </p:cTn>
                        </p:par>
                        <p:par>
                          <p:cTn id="144" fill="hold">
                            <p:stCondLst>
                              <p:cond delay="48125"/>
                            </p:stCondLst>
                            <p:childTnLst>
                              <p:par>
                                <p:cTn id="145" presetID="22" presetClass="entr" presetSubtype="8" fill="hold" nodeType="afterEffect">
                                  <p:stCondLst>
                                    <p:cond delay="0"/>
                                  </p:stCondLst>
                                  <p:childTnLst>
                                    <p:set>
                                      <p:cBhvr>
                                        <p:cTn id="146" dur="1" fill="hold">
                                          <p:stCondLst>
                                            <p:cond delay="0"/>
                                          </p:stCondLst>
                                        </p:cTn>
                                        <p:tgtEl>
                                          <p:spTgt spid="48"/>
                                        </p:tgtEl>
                                        <p:attrNameLst>
                                          <p:attrName>style.visibility</p:attrName>
                                        </p:attrNameLst>
                                      </p:cBhvr>
                                      <p:to>
                                        <p:strVal val="visible"/>
                                      </p:to>
                                    </p:set>
                                    <p:animEffect transition="in" filter="wipe(left)">
                                      <p:cBhvr>
                                        <p:cTn id="147" dur="500"/>
                                        <p:tgtEl>
                                          <p:spTgt spid="48"/>
                                        </p:tgtEl>
                                      </p:cBhvr>
                                    </p:animEffect>
                                  </p:childTnLst>
                                </p:cTn>
                              </p:par>
                            </p:childTnLst>
                          </p:cTn>
                        </p:par>
                        <p:par>
                          <p:cTn id="148" fill="hold">
                            <p:stCondLst>
                              <p:cond delay="48625"/>
                            </p:stCondLst>
                            <p:childTnLst>
                              <p:par>
                                <p:cTn id="149" presetID="10" presetClass="entr" presetSubtype="0" fill="hold" grpId="0" nodeType="afterEffect">
                                  <p:stCondLst>
                                    <p:cond delay="0"/>
                                  </p:stCondLst>
                                  <p:iterate type="lt">
                                    <p:tmPct val="10000"/>
                                  </p:iterate>
                                  <p:childTnLst>
                                    <p:set>
                                      <p:cBhvr>
                                        <p:cTn id="150" dur="1" fill="hold">
                                          <p:stCondLst>
                                            <p:cond delay="0"/>
                                          </p:stCondLst>
                                        </p:cTn>
                                        <p:tgtEl>
                                          <p:spTgt spid="49"/>
                                        </p:tgtEl>
                                        <p:attrNameLst>
                                          <p:attrName>style.visibility</p:attrName>
                                        </p:attrNameLst>
                                      </p:cBhvr>
                                      <p:to>
                                        <p:strVal val="visible"/>
                                      </p:to>
                                    </p:set>
                                    <p:animEffect transition="in" filter="fade">
                                      <p:cBhvr>
                                        <p:cTn id="151" dur="750"/>
                                        <p:tgtEl>
                                          <p:spTgt spid="49"/>
                                        </p:tgtEl>
                                      </p:cBhvr>
                                    </p:animEffect>
                                  </p:childTnLst>
                                </p:cTn>
                              </p:par>
                            </p:childTnLst>
                          </p:cTn>
                        </p:par>
                        <p:par>
                          <p:cTn id="152" fill="hold">
                            <p:stCondLst>
                              <p:cond delay="50275"/>
                            </p:stCondLst>
                            <p:childTnLst>
                              <p:par>
                                <p:cTn id="153" presetID="22" presetClass="entr" presetSubtype="8" fill="hold" nodeType="afterEffect">
                                  <p:stCondLst>
                                    <p:cond delay="0"/>
                                  </p:stCondLst>
                                  <p:childTnLst>
                                    <p:set>
                                      <p:cBhvr>
                                        <p:cTn id="154" dur="1" fill="hold">
                                          <p:stCondLst>
                                            <p:cond delay="0"/>
                                          </p:stCondLst>
                                        </p:cTn>
                                        <p:tgtEl>
                                          <p:spTgt spid="50"/>
                                        </p:tgtEl>
                                        <p:attrNameLst>
                                          <p:attrName>style.visibility</p:attrName>
                                        </p:attrNameLst>
                                      </p:cBhvr>
                                      <p:to>
                                        <p:strVal val="visible"/>
                                      </p:to>
                                    </p:set>
                                    <p:animEffect transition="in" filter="wipe(left)">
                                      <p:cBhvr>
                                        <p:cTn id="155" dur="500"/>
                                        <p:tgtEl>
                                          <p:spTgt spid="50"/>
                                        </p:tgtEl>
                                      </p:cBhvr>
                                    </p:animEffect>
                                  </p:childTnLst>
                                </p:cTn>
                              </p:par>
                            </p:childTnLst>
                          </p:cTn>
                        </p:par>
                        <p:par>
                          <p:cTn id="156" fill="hold">
                            <p:stCondLst>
                              <p:cond delay="50775"/>
                            </p:stCondLst>
                            <p:childTnLst>
                              <p:par>
                                <p:cTn id="157" presetID="10" presetClass="entr" presetSubtype="0" fill="hold" grpId="0" nodeType="afterEffect">
                                  <p:stCondLst>
                                    <p:cond delay="0"/>
                                  </p:stCondLst>
                                  <p:iterate type="lt">
                                    <p:tmPct val="10000"/>
                                  </p:iterate>
                                  <p:childTnLst>
                                    <p:set>
                                      <p:cBhvr>
                                        <p:cTn id="158" dur="1" fill="hold">
                                          <p:stCondLst>
                                            <p:cond delay="0"/>
                                          </p:stCondLst>
                                        </p:cTn>
                                        <p:tgtEl>
                                          <p:spTgt spid="51"/>
                                        </p:tgtEl>
                                        <p:attrNameLst>
                                          <p:attrName>style.visibility</p:attrName>
                                        </p:attrNameLst>
                                      </p:cBhvr>
                                      <p:to>
                                        <p:strVal val="visible"/>
                                      </p:to>
                                    </p:set>
                                    <p:animEffect transition="in" filter="fade">
                                      <p:cBhvr>
                                        <p:cTn id="159"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20" grpId="0"/>
      <p:bldP spid="22" grpId="0"/>
      <p:bldP spid="29" grpId="0"/>
      <p:bldP spid="31" grpId="0"/>
      <p:bldP spid="36" grpId="0"/>
      <p:bldP spid="38" grpId="0"/>
      <p:bldP spid="40" grpId="0"/>
      <p:bldP spid="42" grpId="0"/>
      <p:bldP spid="33" grpId="0"/>
      <p:bldP spid="43" grpId="0"/>
      <p:bldP spid="45" grpId="0"/>
      <p:bldP spid="47" grpId="0"/>
      <p:bldP spid="49"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公司简介</a:t>
            </a:r>
          </a:p>
        </p:txBody>
      </p:sp>
      <p:sp>
        <p:nvSpPr>
          <p:cNvPr id="3" name="矩形 2"/>
          <p:cNvSpPr/>
          <p:nvPr/>
        </p:nvSpPr>
        <p:spPr>
          <a:xfrm>
            <a:off x="411401" y="1169326"/>
            <a:ext cx="5684599" cy="2253117"/>
          </a:xfrm>
          <a:prstGeom prst="rect">
            <a:avLst/>
          </a:prstGeom>
        </p:spPr>
        <p:txBody>
          <a:bodyPr wrap="square">
            <a:spAutoFit/>
          </a:bodyPr>
          <a:lstStyle/>
          <a:p>
            <a:pPr>
              <a:lnSpc>
                <a:spcPct val="125000"/>
              </a:lnSpc>
            </a:pPr>
            <a:r>
              <a:rPr lang="zh-CN" altLang="en-US" sz="2400" b="1" dirty="0">
                <a:solidFill>
                  <a:schemeClr val="accent1"/>
                </a:solidFill>
                <a:latin typeface="微软雅黑" panose="020B0503020204020204" pitchFamily="34" charset="-122"/>
                <a:ea typeface="微软雅黑" panose="020B0503020204020204" pitchFamily="34" charset="-122"/>
              </a:rPr>
              <a:t>中国检验认证集团澳门有限公司</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nSpc>
                <a:spcPct val="125000"/>
              </a:lnSpc>
            </a:pPr>
            <a:r>
              <a:rPr lang="zh-CN" altLang="en-US" dirty="0"/>
              <a:t>      经国务院港澳办批准，由国家认证认可监督管理委员会直属管理的驻澳机构，原国家质量监督检验检疫总局唯一授权驻澳开展有关检验检疫业务的机构，以</a:t>
            </a:r>
            <a:r>
              <a:rPr lang="en-US" altLang="zh-CN" dirty="0"/>
              <a:t>"</a:t>
            </a:r>
            <a:r>
              <a:rPr lang="zh-CN" altLang="en-US" dirty="0"/>
              <a:t>检验鉴定、认证测试、健康管理、咨询服务</a:t>
            </a:r>
            <a:r>
              <a:rPr lang="en-US" altLang="zh-CN" dirty="0"/>
              <a:t>"</a:t>
            </a:r>
            <a:r>
              <a:rPr lang="zh-CN" altLang="en-US" dirty="0"/>
              <a:t>为主业的综合检验认证机构。</a:t>
            </a:r>
          </a:p>
        </p:txBody>
      </p:sp>
      <p:sp>
        <p:nvSpPr>
          <p:cNvPr id="6" name="矩形 5"/>
          <p:cNvSpPr/>
          <p:nvPr/>
        </p:nvSpPr>
        <p:spPr>
          <a:xfrm>
            <a:off x="6337720" y="1226777"/>
            <a:ext cx="5684599" cy="2138214"/>
          </a:xfrm>
          <a:prstGeom prst="rect">
            <a:avLst/>
          </a:prstGeom>
        </p:spPr>
        <p:txBody>
          <a:bodyPr wrap="square">
            <a:spAutoFit/>
          </a:bodyPr>
          <a:lstStyle/>
          <a:p>
            <a:pPr>
              <a:lnSpc>
                <a:spcPct val="125000"/>
              </a:lnSpc>
            </a:pPr>
            <a:r>
              <a:rPr lang="zh-CN" altLang="en-US" dirty="0"/>
              <a:t>       总部设于澳门新口岸宋玉生广场光辉商业中心</a:t>
            </a:r>
            <a:r>
              <a:rPr lang="en-US" altLang="zh-CN" dirty="0"/>
              <a:t>4</a:t>
            </a:r>
            <a:r>
              <a:rPr lang="zh-CN" altLang="en-US" dirty="0"/>
              <a:t>楼。现属下有：</a:t>
            </a:r>
            <a:endParaRPr lang="en-US" altLang="zh-CN" dirty="0"/>
          </a:p>
          <a:p>
            <a:pPr>
              <a:lnSpc>
                <a:spcPct val="125000"/>
              </a:lnSpc>
            </a:pPr>
            <a:r>
              <a:rPr lang="zh-CN" altLang="en-US" b="1" dirty="0"/>
              <a:t>       中检（澳门）检验分析有限公司</a:t>
            </a:r>
            <a:r>
              <a:rPr lang="zh-CN" altLang="en-US" dirty="0"/>
              <a:t>、</a:t>
            </a:r>
            <a:endParaRPr lang="en-US" altLang="zh-CN" dirty="0"/>
          </a:p>
          <a:p>
            <a:pPr>
              <a:lnSpc>
                <a:spcPct val="125000"/>
              </a:lnSpc>
            </a:pPr>
            <a:r>
              <a:rPr lang="zh-CN" altLang="en-US" b="1" dirty="0"/>
              <a:t>       国检（澳门）卫生检测有限公司</a:t>
            </a:r>
            <a:r>
              <a:rPr lang="zh-CN" altLang="en-US" dirty="0"/>
              <a:t>、</a:t>
            </a:r>
            <a:endParaRPr lang="en-US" altLang="zh-CN" dirty="0"/>
          </a:p>
          <a:p>
            <a:pPr>
              <a:lnSpc>
                <a:spcPct val="125000"/>
              </a:lnSpc>
            </a:pPr>
            <a:r>
              <a:rPr lang="zh-CN" altLang="en-US" b="1" dirty="0"/>
              <a:t>       澳门中检信息技术咨询有限公司</a:t>
            </a:r>
            <a:r>
              <a:rPr lang="zh-CN" altLang="en-US" dirty="0"/>
              <a:t>、</a:t>
            </a:r>
            <a:endParaRPr lang="en-US" altLang="zh-CN" dirty="0"/>
          </a:p>
          <a:p>
            <a:pPr>
              <a:lnSpc>
                <a:spcPct val="125000"/>
              </a:lnSpc>
            </a:pPr>
            <a:r>
              <a:rPr lang="zh-CN" altLang="en-US" b="1" dirty="0"/>
              <a:t>       中检健康产业（珠海）有限公司</a:t>
            </a:r>
            <a:r>
              <a:rPr lang="zh-CN" altLang="en-US" dirty="0"/>
              <a:t>。</a:t>
            </a:r>
            <a:endParaRPr lang="en-US" altLang="zh-CN"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DB4626B5-1C5C-45EC-AD5D-15FEA3A23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32618"/>
            <a:ext cx="12192000" cy="2643188"/>
          </a:xfrm>
          <a:prstGeom prst="rect">
            <a:avLst/>
          </a:prstGeom>
        </p:spPr>
      </p:pic>
    </p:spTree>
    <p:extLst>
      <p:ext uri="{BB962C8B-B14F-4D97-AF65-F5344CB8AC3E}">
        <p14:creationId xmlns:p14="http://schemas.microsoft.com/office/powerpoint/2010/main" val="2749096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4450"/>
                            </p:stCondLst>
                            <p:childTnLst>
                              <p:par>
                                <p:cTn id="9" presetID="10" presetClass="entr" presetSubtype="0" fill="hold" grpId="0" nodeType="afterEffect">
                                  <p:stCondLst>
                                    <p:cond delay="0"/>
                                  </p:stCondLst>
                                  <p:iterate type="lt">
                                    <p:tmPct val="3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93800" y="51558"/>
            <a:ext cx="1620957" cy="523220"/>
          </a:xfrm>
        </p:spPr>
        <p:txBody>
          <a:bodyPr/>
          <a:lstStyle/>
          <a:p>
            <a:r>
              <a:rPr lang="zh-CN" altLang="en-US" dirty="0"/>
              <a:t>公司架构</a:t>
            </a:r>
          </a:p>
        </p:txBody>
      </p:sp>
      <p:sp>
        <p:nvSpPr>
          <p:cNvPr id="3" name="椭圆 2"/>
          <p:cNvSpPr/>
          <p:nvPr/>
        </p:nvSpPr>
        <p:spPr>
          <a:xfrm>
            <a:off x="4833427" y="2614439"/>
            <a:ext cx="927208" cy="9272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1</a:t>
            </a:r>
            <a:endParaRPr lang="zh-CN" altLang="en-US" sz="2400" dirty="0">
              <a:latin typeface="微软雅黑" panose="020B0503020204020204" pitchFamily="34" charset="-122"/>
              <a:ea typeface="微软雅黑" panose="020B0503020204020204" pitchFamily="34" charset="-122"/>
            </a:endParaRPr>
          </a:p>
        </p:txBody>
      </p:sp>
      <p:sp>
        <p:nvSpPr>
          <p:cNvPr id="4" name="椭圆 3"/>
          <p:cNvSpPr/>
          <p:nvPr/>
        </p:nvSpPr>
        <p:spPr>
          <a:xfrm>
            <a:off x="4833427" y="4120112"/>
            <a:ext cx="927208" cy="9272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3</a:t>
            </a:r>
            <a:endParaRPr lang="zh-CN" altLang="en-US" sz="2400" dirty="0">
              <a:latin typeface="微软雅黑" panose="020B0503020204020204" pitchFamily="34" charset="-122"/>
              <a:ea typeface="微软雅黑" panose="020B0503020204020204" pitchFamily="34" charset="-122"/>
            </a:endParaRPr>
          </a:p>
        </p:txBody>
      </p:sp>
      <p:sp>
        <p:nvSpPr>
          <p:cNvPr id="5" name="椭圆 4"/>
          <p:cNvSpPr/>
          <p:nvPr/>
        </p:nvSpPr>
        <p:spPr>
          <a:xfrm>
            <a:off x="6453358" y="4120112"/>
            <a:ext cx="927208" cy="9272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4</a:t>
            </a:r>
            <a:endParaRPr lang="zh-CN" altLang="en-US" sz="2400" dirty="0">
              <a:latin typeface="微软雅黑" panose="020B0503020204020204" pitchFamily="34" charset="-122"/>
              <a:ea typeface="微软雅黑" panose="020B0503020204020204" pitchFamily="34" charset="-122"/>
            </a:endParaRPr>
          </a:p>
        </p:txBody>
      </p:sp>
      <p:sp>
        <p:nvSpPr>
          <p:cNvPr id="6" name="椭圆 5"/>
          <p:cNvSpPr/>
          <p:nvPr/>
        </p:nvSpPr>
        <p:spPr>
          <a:xfrm>
            <a:off x="6453358" y="2614439"/>
            <a:ext cx="927208" cy="9272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2</a:t>
            </a:r>
            <a:endParaRPr lang="zh-CN" altLang="en-US" sz="2400" dirty="0">
              <a:latin typeface="微软雅黑" panose="020B0503020204020204" pitchFamily="34" charset="-122"/>
              <a:ea typeface="微软雅黑" panose="020B0503020204020204" pitchFamily="34" charset="-122"/>
            </a:endParaRPr>
          </a:p>
        </p:txBody>
      </p:sp>
      <p:sp>
        <p:nvSpPr>
          <p:cNvPr id="7" name="椭圆 6"/>
          <p:cNvSpPr/>
          <p:nvPr/>
        </p:nvSpPr>
        <p:spPr>
          <a:xfrm>
            <a:off x="4833427" y="2614439"/>
            <a:ext cx="301646" cy="301646"/>
          </a:xfrm>
          <a:prstGeom prst="ellipse">
            <a:avLst/>
          </a:pr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椭圆 7"/>
          <p:cNvSpPr/>
          <p:nvPr/>
        </p:nvSpPr>
        <p:spPr>
          <a:xfrm>
            <a:off x="7078920" y="2614439"/>
            <a:ext cx="301646" cy="301646"/>
          </a:xfrm>
          <a:prstGeom prst="ellipse">
            <a:avLst/>
          </a:pr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 name="椭圆 8"/>
          <p:cNvSpPr/>
          <p:nvPr/>
        </p:nvSpPr>
        <p:spPr>
          <a:xfrm>
            <a:off x="4833427" y="4743938"/>
            <a:ext cx="301646" cy="301646"/>
          </a:xfrm>
          <a:prstGeom prst="ellipse">
            <a:avLst/>
          </a:pr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椭圆 9"/>
          <p:cNvSpPr/>
          <p:nvPr/>
        </p:nvSpPr>
        <p:spPr>
          <a:xfrm>
            <a:off x="7078920" y="4743938"/>
            <a:ext cx="301646" cy="301646"/>
          </a:xfrm>
          <a:prstGeom prst="ellipse">
            <a:avLst/>
          </a:pr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V="1">
            <a:off x="4968152" y="1934635"/>
            <a:ext cx="0" cy="5930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008152" y="1934634"/>
            <a:ext cx="3960000" cy="0"/>
          </a:xfrm>
          <a:prstGeom prst="line">
            <a:avLst/>
          </a:prstGeom>
          <a:ln>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914400" y="2035974"/>
            <a:ext cx="3686768" cy="1277273"/>
          </a:xfrm>
          <a:prstGeom prst="rect">
            <a:avLst/>
          </a:prstGeom>
          <a:noFill/>
        </p:spPr>
        <p:txBody>
          <a:bodyPr wrap="square" rtlCol="0">
            <a:spAutoFit/>
          </a:bodyPr>
          <a:lstStyle/>
          <a:p>
            <a:r>
              <a:rPr lang="zh-CN" altLang="en-US" b="1" dirty="0"/>
              <a:t>中检（澳门）检验分析有限公司</a:t>
            </a:r>
          </a:p>
          <a:p>
            <a:pPr>
              <a:spcBef>
                <a:spcPts val="600"/>
              </a:spcBef>
            </a:pPr>
            <a:r>
              <a:rPr lang="zh-CN" altLang="en-US" dirty="0"/>
              <a:t>经中国合格评定国家认可委员会（</a:t>
            </a:r>
            <a:r>
              <a:rPr lang="en-US" altLang="zh-CN" dirty="0"/>
              <a:t>CNAS</a:t>
            </a:r>
            <a:r>
              <a:rPr lang="zh-CN" altLang="en-US" dirty="0"/>
              <a:t>）认可的独立第三方检测机构。</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flipV="1">
            <a:off x="7229743" y="1934635"/>
            <a:ext cx="0" cy="5930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229743" y="1934634"/>
            <a:ext cx="3960000" cy="0"/>
          </a:xfrm>
          <a:prstGeom prst="line">
            <a:avLst/>
          </a:prstGeom>
          <a:ln>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502975" y="2035974"/>
            <a:ext cx="3686768" cy="1831271"/>
          </a:xfrm>
          <a:prstGeom prst="rect">
            <a:avLst/>
          </a:prstGeom>
          <a:noFill/>
        </p:spPr>
        <p:txBody>
          <a:bodyPr wrap="square" rtlCol="0">
            <a:spAutoFit/>
          </a:bodyPr>
          <a:lstStyle/>
          <a:p>
            <a:r>
              <a:rPr lang="zh-CN" altLang="en-US" b="1" dirty="0"/>
              <a:t>国检（澳门）卫生检测有限公司</a:t>
            </a:r>
          </a:p>
          <a:p>
            <a:pPr>
              <a:spcBef>
                <a:spcPts val="600"/>
              </a:spcBef>
            </a:pPr>
            <a:r>
              <a:rPr lang="zh-CN" altLang="en-US" dirty="0"/>
              <a:t>经国家认证认可监督管理委员会和中国检验认证集团批准在澳门成立，直属于中国检验认证集团澳门有限公司管理的卫生护理服务和健康检查机构。</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p>
        </p:txBody>
      </p:sp>
      <p:cxnSp>
        <p:nvCxnSpPr>
          <p:cNvPr id="17" name="直接连接符 16"/>
          <p:cNvCxnSpPr/>
          <p:nvPr/>
        </p:nvCxnSpPr>
        <p:spPr>
          <a:xfrm>
            <a:off x="4968152" y="5162181"/>
            <a:ext cx="0" cy="5930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1008152" y="5755276"/>
            <a:ext cx="3960000" cy="0"/>
          </a:xfrm>
          <a:prstGeom prst="line">
            <a:avLst/>
          </a:prstGeom>
          <a:ln>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7229743" y="5162181"/>
            <a:ext cx="0" cy="5930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7229743" y="5755276"/>
            <a:ext cx="3960000" cy="0"/>
          </a:xfrm>
          <a:prstGeom prst="line">
            <a:avLst/>
          </a:prstGeom>
          <a:ln>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914400" y="4542626"/>
            <a:ext cx="3686768" cy="1277273"/>
          </a:xfrm>
          <a:prstGeom prst="rect">
            <a:avLst/>
          </a:prstGeom>
          <a:noFill/>
        </p:spPr>
        <p:txBody>
          <a:bodyPr wrap="square" rtlCol="0">
            <a:spAutoFit/>
          </a:bodyPr>
          <a:lstStyle/>
          <a:p>
            <a:r>
              <a:rPr lang="zh-CN" altLang="en-US" b="1" dirty="0"/>
              <a:t>中检健康产业（珠海）有限公司</a:t>
            </a:r>
          </a:p>
          <a:p>
            <a:pPr>
              <a:spcBef>
                <a:spcPts val="600"/>
              </a:spcBef>
            </a:pPr>
            <a:r>
              <a:rPr lang="zh-CN" altLang="en-US" dirty="0"/>
              <a:t>直属中国检验认证集团，并与澳门公司高度对接的一家以健康产业为基础的服务性机构。</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502975" y="4542626"/>
            <a:ext cx="3686768" cy="1277273"/>
          </a:xfrm>
          <a:prstGeom prst="rect">
            <a:avLst/>
          </a:prstGeom>
          <a:noFill/>
        </p:spPr>
        <p:txBody>
          <a:bodyPr wrap="square" rtlCol="0">
            <a:spAutoFit/>
          </a:bodyPr>
          <a:lstStyle/>
          <a:p>
            <a:r>
              <a:rPr lang="zh-CN" altLang="en-US" b="1" dirty="0"/>
              <a:t>澳门中检信息技术咨询有限公司</a:t>
            </a:r>
          </a:p>
          <a:p>
            <a:pPr>
              <a:spcBef>
                <a:spcPts val="600"/>
              </a:spcBef>
            </a:pPr>
            <a:r>
              <a:rPr lang="zh-CN" altLang="en-US" dirty="0"/>
              <a:t>在</a:t>
            </a:r>
            <a:r>
              <a:rPr lang="en-US" altLang="zh-CN" dirty="0"/>
              <a:t>IT</a:t>
            </a:r>
            <a:r>
              <a:rPr lang="zh-CN" altLang="en-US" dirty="0"/>
              <a:t>领域，拥有雄厚的人材技术优势，秉承中国检验认证集团严谨务实的风格</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37358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31"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style.rotation</p:attrName>
                                        </p:attrNameLst>
                                      </p:cBhvr>
                                      <p:tavLst>
                                        <p:tav tm="0">
                                          <p:val>
                                            <p:fltVal val="90"/>
                                          </p:val>
                                        </p:tav>
                                        <p:tav tm="100000">
                                          <p:val>
                                            <p:fltVal val="0"/>
                                          </p:val>
                                        </p:tav>
                                      </p:tavLst>
                                    </p:anim>
                                    <p:animEffect transition="in" filter="fade">
                                      <p:cBhvr>
                                        <p:cTn id="27" dur="500"/>
                                        <p:tgtEl>
                                          <p:spTgt spid="7"/>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1500"/>
                            </p:stCondLst>
                            <p:childTnLst>
                              <p:par>
                                <p:cTn id="33" presetID="22" presetClass="entr" presetSubtype="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2500"/>
                            </p:stCondLst>
                            <p:childTnLst>
                              <p:par>
                                <p:cTn id="41" presetID="31"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90"/>
                                          </p:val>
                                        </p:tav>
                                        <p:tav tm="100000">
                                          <p:val>
                                            <p:fltVal val="0"/>
                                          </p:val>
                                        </p:tav>
                                      </p:tavLst>
                                    </p:anim>
                                    <p:animEffect transition="in" filter="fade">
                                      <p:cBhvr>
                                        <p:cTn id="46" dur="500"/>
                                        <p:tgtEl>
                                          <p:spTgt spid="8"/>
                                        </p:tgtEl>
                                      </p:cBhvr>
                                    </p:animEffect>
                                  </p:childTnLst>
                                </p:cTn>
                              </p:par>
                            </p:childTnLst>
                          </p:cTn>
                        </p:par>
                        <p:par>
                          <p:cTn id="47" fill="hold">
                            <p:stCondLst>
                              <p:cond delay="3000"/>
                            </p:stCondLst>
                            <p:childTnLst>
                              <p:par>
                                <p:cTn id="48" presetID="22" presetClass="entr" presetSubtype="4"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par>
                          <p:cTn id="51" fill="hold">
                            <p:stCondLst>
                              <p:cond delay="3500"/>
                            </p:stCondLst>
                            <p:childTnLst>
                              <p:par>
                                <p:cTn id="52" presetID="22" presetClass="entr" presetSubtype="8"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par>
                          <p:cTn id="55" fill="hold">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par>
                          <p:cTn id="59" fill="hold">
                            <p:stCondLst>
                              <p:cond delay="4500"/>
                            </p:stCondLst>
                            <p:childTnLst>
                              <p:par>
                                <p:cTn id="60" presetID="31"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 calcmode="lin" valueType="num">
                                      <p:cBhvr>
                                        <p:cTn id="64" dur="500" fill="hold"/>
                                        <p:tgtEl>
                                          <p:spTgt spid="9"/>
                                        </p:tgtEl>
                                        <p:attrNameLst>
                                          <p:attrName>style.rotation</p:attrName>
                                        </p:attrNameLst>
                                      </p:cBhvr>
                                      <p:tavLst>
                                        <p:tav tm="0">
                                          <p:val>
                                            <p:fltVal val="90"/>
                                          </p:val>
                                        </p:tav>
                                        <p:tav tm="100000">
                                          <p:val>
                                            <p:fltVal val="0"/>
                                          </p:val>
                                        </p:tav>
                                      </p:tavLst>
                                    </p:anim>
                                    <p:animEffect transition="in" filter="fade">
                                      <p:cBhvr>
                                        <p:cTn id="65" dur="500"/>
                                        <p:tgtEl>
                                          <p:spTgt spid="9"/>
                                        </p:tgtEl>
                                      </p:cBhvr>
                                    </p:animEffect>
                                  </p:childTnLst>
                                </p:cTn>
                              </p:par>
                            </p:childTnLst>
                          </p:cTn>
                        </p:par>
                        <p:par>
                          <p:cTn id="66" fill="hold">
                            <p:stCondLst>
                              <p:cond delay="5000"/>
                            </p:stCondLst>
                            <p:childTnLst>
                              <p:par>
                                <p:cTn id="67" presetID="22" presetClass="entr" presetSubtype="1" fill="hold"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up)">
                                      <p:cBhvr>
                                        <p:cTn id="69" dur="500"/>
                                        <p:tgtEl>
                                          <p:spTgt spid="17"/>
                                        </p:tgtEl>
                                      </p:cBhvr>
                                    </p:animEffect>
                                  </p:childTnLst>
                                </p:cTn>
                              </p:par>
                            </p:childTnLst>
                          </p:cTn>
                        </p:par>
                        <p:par>
                          <p:cTn id="70" fill="hold">
                            <p:stCondLst>
                              <p:cond delay="5500"/>
                            </p:stCondLst>
                            <p:childTnLst>
                              <p:par>
                                <p:cTn id="71" presetID="22" presetClass="entr" presetSubtype="2"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right)">
                                      <p:cBhvr>
                                        <p:cTn id="73" dur="500"/>
                                        <p:tgtEl>
                                          <p:spTgt spid="18"/>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par>
                          <p:cTn id="78" fill="hold">
                            <p:stCondLst>
                              <p:cond delay="6500"/>
                            </p:stCondLst>
                            <p:childTnLst>
                              <p:par>
                                <p:cTn id="79" presetID="31" presetClass="entr" presetSubtype="0"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 calcmode="lin" valueType="num">
                                      <p:cBhvr>
                                        <p:cTn id="83" dur="500" fill="hold"/>
                                        <p:tgtEl>
                                          <p:spTgt spid="10"/>
                                        </p:tgtEl>
                                        <p:attrNameLst>
                                          <p:attrName>style.rotation</p:attrName>
                                        </p:attrNameLst>
                                      </p:cBhvr>
                                      <p:tavLst>
                                        <p:tav tm="0">
                                          <p:val>
                                            <p:fltVal val="90"/>
                                          </p:val>
                                        </p:tav>
                                        <p:tav tm="100000">
                                          <p:val>
                                            <p:fltVal val="0"/>
                                          </p:val>
                                        </p:tav>
                                      </p:tavLst>
                                    </p:anim>
                                    <p:animEffect transition="in" filter="fade">
                                      <p:cBhvr>
                                        <p:cTn id="84" dur="500"/>
                                        <p:tgtEl>
                                          <p:spTgt spid="10"/>
                                        </p:tgtEl>
                                      </p:cBhvr>
                                    </p:animEffect>
                                  </p:childTnLst>
                                </p:cTn>
                              </p:par>
                            </p:childTnLst>
                          </p:cTn>
                        </p:par>
                        <p:par>
                          <p:cTn id="85" fill="hold">
                            <p:stCondLst>
                              <p:cond delay="7000"/>
                            </p:stCondLst>
                            <p:childTnLst>
                              <p:par>
                                <p:cTn id="86" presetID="22" presetClass="entr" presetSubtype="1" fill="hold"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up)">
                                      <p:cBhvr>
                                        <p:cTn id="88" dur="500"/>
                                        <p:tgtEl>
                                          <p:spTgt spid="19"/>
                                        </p:tgtEl>
                                      </p:cBhvr>
                                    </p:animEffect>
                                  </p:childTnLst>
                                </p:cTn>
                              </p:par>
                            </p:childTnLst>
                          </p:cTn>
                        </p:par>
                        <p:par>
                          <p:cTn id="89" fill="hold">
                            <p:stCondLst>
                              <p:cond delay="7500"/>
                            </p:stCondLst>
                            <p:childTnLst>
                              <p:par>
                                <p:cTn id="90" presetID="22" presetClass="entr" presetSubtype="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par>
                          <p:cTn id="93" fill="hold">
                            <p:stCondLst>
                              <p:cond delay="8000"/>
                            </p:stCondLst>
                            <p:childTnLst>
                              <p:par>
                                <p:cTn id="94" presetID="22" presetClass="entr" presetSubtype="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3" grpId="0"/>
      <p:bldP spid="16"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健康</a:t>
            </a:r>
          </a:p>
        </p:txBody>
      </p:sp>
      <p:sp>
        <p:nvSpPr>
          <p:cNvPr id="3" name="文本占位符 2"/>
          <p:cNvSpPr>
            <a:spLocks noGrp="1"/>
          </p:cNvSpPr>
          <p:nvPr>
            <p:ph type="body" sz="quarter" idx="11"/>
          </p:nvPr>
        </p:nvSpPr>
        <p:spPr/>
        <p:txBody>
          <a:bodyPr/>
          <a:lstStyle/>
          <a:p>
            <a:r>
              <a:rPr lang="zh-CN" altLang="en-US" dirty="0"/>
              <a:t>环保</a:t>
            </a:r>
          </a:p>
        </p:txBody>
      </p:sp>
      <p:sp>
        <p:nvSpPr>
          <p:cNvPr id="4" name="文本占位符 3"/>
          <p:cNvSpPr>
            <a:spLocks noGrp="1"/>
          </p:cNvSpPr>
          <p:nvPr>
            <p:ph type="body" sz="quarter" idx="12"/>
          </p:nvPr>
        </p:nvSpPr>
        <p:spPr>
          <a:xfrm>
            <a:off x="6810488" y="4427275"/>
            <a:ext cx="1800000" cy="424732"/>
          </a:xfrm>
        </p:spPr>
        <p:txBody>
          <a:bodyPr/>
          <a:lstStyle/>
          <a:p>
            <a:r>
              <a:rPr lang="zh-CN" altLang="en-US" dirty="0"/>
              <a:t>安全</a:t>
            </a:r>
          </a:p>
        </p:txBody>
      </p:sp>
      <p:sp>
        <p:nvSpPr>
          <p:cNvPr id="11" name="文本占位符 10"/>
          <p:cNvSpPr>
            <a:spLocks noGrp="1"/>
          </p:cNvSpPr>
          <p:nvPr>
            <p:ph type="body" sz="quarter" idx="14"/>
          </p:nvPr>
        </p:nvSpPr>
        <p:spPr/>
        <p:txBody>
          <a:bodyPr/>
          <a:lstStyle/>
          <a:p>
            <a:r>
              <a:rPr lang="zh-CN" altLang="en-US" dirty="0">
                <a:cs typeface="+mn-ea"/>
                <a:sym typeface="+mn-lt"/>
              </a:rPr>
              <a:t>产品服务</a:t>
            </a:r>
          </a:p>
        </p:txBody>
      </p:sp>
      <p:sp>
        <p:nvSpPr>
          <p:cNvPr id="12" name="文本占位符 11"/>
          <p:cNvSpPr>
            <a:spLocks noGrp="1"/>
          </p:cNvSpPr>
          <p:nvPr>
            <p:ph type="body" sz="quarter" idx="15"/>
          </p:nvPr>
        </p:nvSpPr>
        <p:spPr/>
        <p:txBody>
          <a:bodyPr/>
          <a:lstStyle/>
          <a:p>
            <a:r>
              <a:rPr lang="en-US" altLang="zh-CN" dirty="0">
                <a:latin typeface="+mn-ea"/>
                <a:cs typeface="+mn-ea"/>
                <a:sym typeface="+mn-lt"/>
              </a:rPr>
              <a:t>PRODUCT&amp;SERVICES</a:t>
            </a:r>
            <a:endParaRPr lang="zh-CN" altLang="en-US" dirty="0">
              <a:latin typeface="+mn-ea"/>
              <a:cs typeface="+mn-ea"/>
              <a:sym typeface="+mn-lt"/>
            </a:endParaRPr>
          </a:p>
        </p:txBody>
      </p:sp>
    </p:spTree>
    <p:extLst>
      <p:ext uri="{BB962C8B-B14F-4D97-AF65-F5344CB8AC3E}">
        <p14:creationId xmlns:p14="http://schemas.microsoft.com/office/powerpoint/2010/main" val="1104071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2" y="51558"/>
            <a:ext cx="902811" cy="523220"/>
          </a:xfrm>
        </p:spPr>
        <p:txBody>
          <a:bodyPr/>
          <a:lstStyle/>
          <a:p>
            <a:r>
              <a:rPr lang="zh-CN" altLang="en-US" dirty="0"/>
              <a:t>健康</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7435" y="4759517"/>
            <a:ext cx="1705429" cy="1705429"/>
          </a:xfrm>
          <a:prstGeom prst="rect">
            <a:avLst/>
          </a:prstGeom>
        </p:spPr>
      </p:pic>
      <p:sp>
        <p:nvSpPr>
          <p:cNvPr id="7" name="矩形 6"/>
          <p:cNvSpPr/>
          <p:nvPr/>
        </p:nvSpPr>
        <p:spPr>
          <a:xfrm>
            <a:off x="825462" y="1164773"/>
            <a:ext cx="1682426" cy="1705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体检</a:t>
            </a:r>
          </a:p>
        </p:txBody>
      </p:sp>
      <p:sp>
        <p:nvSpPr>
          <p:cNvPr id="8" name="矩形 7"/>
          <p:cNvSpPr/>
          <p:nvPr/>
        </p:nvSpPr>
        <p:spPr>
          <a:xfrm>
            <a:off x="825461" y="4759514"/>
            <a:ext cx="1682426" cy="1705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疫苗</a:t>
            </a:r>
          </a:p>
        </p:txBody>
      </p:sp>
      <p:sp>
        <p:nvSpPr>
          <p:cNvPr id="10" name="文本框 9"/>
          <p:cNvSpPr txBox="1"/>
          <p:nvPr/>
        </p:nvSpPr>
        <p:spPr>
          <a:xfrm>
            <a:off x="5325130" y="1487547"/>
            <a:ext cx="6320769" cy="4154984"/>
          </a:xfrm>
          <a:prstGeom prst="rect">
            <a:avLst/>
          </a:prstGeom>
          <a:noFill/>
        </p:spPr>
        <p:txBody>
          <a:bodyPr wrap="square" rtlCol="0">
            <a:spAutoFit/>
          </a:bodyPr>
          <a:lstStyle/>
          <a:p>
            <a:r>
              <a:rPr lang="zh-CN" altLang="en-US" sz="2400" dirty="0">
                <a:solidFill>
                  <a:schemeClr val="accent1"/>
                </a:solidFill>
                <a:cs typeface="+mn-ea"/>
              </a:rPr>
              <a:t>疫苗咨询 </a:t>
            </a:r>
            <a:r>
              <a:rPr lang="en-US" altLang="zh-CN" sz="2400" dirty="0">
                <a:solidFill>
                  <a:schemeClr val="accent1"/>
                </a:solidFill>
                <a:cs typeface="+mn-ea"/>
              </a:rPr>
              <a:t>| </a:t>
            </a:r>
            <a:r>
              <a:rPr lang="zh-CN" altLang="en-US" sz="2400" dirty="0">
                <a:solidFill>
                  <a:schemeClr val="accent1"/>
                </a:solidFill>
                <a:cs typeface="+mn-ea"/>
              </a:rPr>
              <a:t>药物咨询 </a:t>
            </a:r>
            <a:r>
              <a:rPr lang="en-US" altLang="zh-CN" sz="2400" dirty="0">
                <a:solidFill>
                  <a:schemeClr val="accent1"/>
                </a:solidFill>
                <a:cs typeface="+mn-ea"/>
              </a:rPr>
              <a:t>| </a:t>
            </a:r>
            <a:r>
              <a:rPr lang="zh-CN" altLang="en-US" sz="2400" dirty="0">
                <a:solidFill>
                  <a:schemeClr val="accent1"/>
                </a:solidFill>
                <a:cs typeface="+mn-ea"/>
              </a:rPr>
              <a:t>常规身体体检服务 </a:t>
            </a:r>
            <a:r>
              <a:rPr lang="en-US" altLang="zh-CN" sz="2400" dirty="0">
                <a:solidFill>
                  <a:schemeClr val="accent1"/>
                </a:solidFill>
                <a:cs typeface="+mn-ea"/>
              </a:rPr>
              <a:t>| </a:t>
            </a:r>
          </a:p>
          <a:p>
            <a:endParaRPr lang="en-US" altLang="zh-CN" sz="2400" dirty="0">
              <a:solidFill>
                <a:schemeClr val="accent1"/>
              </a:solidFill>
              <a:cs typeface="+mn-ea"/>
            </a:endParaRPr>
          </a:p>
          <a:p>
            <a:r>
              <a:rPr lang="zh-CN" altLang="en-US" sz="2400" dirty="0">
                <a:solidFill>
                  <a:schemeClr val="accent1"/>
                </a:solidFill>
                <a:cs typeface="+mn-ea"/>
              </a:rPr>
              <a:t>儿童适宜认证 </a:t>
            </a:r>
            <a:r>
              <a:rPr lang="en-US" altLang="zh-CN" sz="2400" dirty="0">
                <a:solidFill>
                  <a:schemeClr val="accent1"/>
                </a:solidFill>
                <a:cs typeface="+mn-ea"/>
              </a:rPr>
              <a:t>| </a:t>
            </a:r>
            <a:r>
              <a:rPr lang="zh-CN" altLang="en-US" sz="2400" dirty="0">
                <a:solidFill>
                  <a:schemeClr val="accent1"/>
                </a:solidFill>
                <a:cs typeface="+mn-ea"/>
              </a:rPr>
              <a:t>彩色</a:t>
            </a:r>
            <a:r>
              <a:rPr lang="en-US" altLang="zh-CN" sz="2400" dirty="0">
                <a:solidFill>
                  <a:schemeClr val="accent1"/>
                </a:solidFill>
                <a:cs typeface="+mn-ea"/>
              </a:rPr>
              <a:t>B</a:t>
            </a:r>
            <a:r>
              <a:rPr lang="zh-CN" altLang="en-US" sz="2400" dirty="0">
                <a:solidFill>
                  <a:schemeClr val="accent1"/>
                </a:solidFill>
                <a:cs typeface="+mn-ea"/>
              </a:rPr>
              <a:t>超检查服务 </a:t>
            </a:r>
            <a:r>
              <a:rPr lang="en-US" altLang="zh-CN" sz="2400" dirty="0">
                <a:solidFill>
                  <a:schemeClr val="accent1"/>
                </a:solidFill>
                <a:cs typeface="+mn-ea"/>
              </a:rPr>
              <a:t>| </a:t>
            </a:r>
          </a:p>
          <a:p>
            <a:endParaRPr lang="en-US" altLang="zh-CN" sz="2400" dirty="0">
              <a:solidFill>
                <a:schemeClr val="accent1"/>
              </a:solidFill>
              <a:cs typeface="+mn-ea"/>
            </a:endParaRPr>
          </a:p>
          <a:p>
            <a:r>
              <a:rPr lang="zh-CN" altLang="en-US" sz="2400" dirty="0">
                <a:solidFill>
                  <a:schemeClr val="accent1"/>
                </a:solidFill>
                <a:cs typeface="+mn-ea"/>
              </a:rPr>
              <a:t>外籍劳工体检</a:t>
            </a:r>
            <a:r>
              <a:rPr lang="en-US" altLang="zh-CN" sz="2400" dirty="0">
                <a:solidFill>
                  <a:schemeClr val="accent1"/>
                </a:solidFill>
                <a:cs typeface="+mn-ea"/>
              </a:rPr>
              <a:t>(</a:t>
            </a:r>
            <a:r>
              <a:rPr lang="zh-CN" altLang="en-US" sz="2400" dirty="0">
                <a:solidFill>
                  <a:schemeClr val="accent1"/>
                </a:solidFill>
                <a:cs typeface="+mn-ea"/>
              </a:rPr>
              <a:t>家佣体检</a:t>
            </a:r>
            <a:r>
              <a:rPr lang="en-US" altLang="zh-CN" sz="2400" dirty="0">
                <a:solidFill>
                  <a:schemeClr val="accent1"/>
                </a:solidFill>
                <a:cs typeface="+mn-ea"/>
              </a:rPr>
              <a:t>)</a:t>
            </a:r>
            <a:r>
              <a:rPr lang="zh-CN" altLang="en-US" sz="2400" dirty="0">
                <a:solidFill>
                  <a:schemeClr val="accent1"/>
                </a:solidFill>
                <a:cs typeface="+mn-ea"/>
              </a:rPr>
              <a:t>服务 </a:t>
            </a:r>
            <a:r>
              <a:rPr lang="en-US" altLang="zh-CN" sz="2400" dirty="0">
                <a:solidFill>
                  <a:schemeClr val="accent1"/>
                </a:solidFill>
                <a:cs typeface="+mn-ea"/>
              </a:rPr>
              <a:t>| </a:t>
            </a:r>
          </a:p>
          <a:p>
            <a:endParaRPr lang="en-US" altLang="zh-CN" sz="2400" dirty="0">
              <a:solidFill>
                <a:schemeClr val="accent1"/>
              </a:solidFill>
              <a:cs typeface="+mn-ea"/>
            </a:endParaRPr>
          </a:p>
          <a:p>
            <a:r>
              <a:rPr lang="zh-CN" altLang="en-US" sz="2400" dirty="0">
                <a:solidFill>
                  <a:schemeClr val="accent1"/>
                </a:solidFill>
                <a:cs typeface="+mn-ea"/>
              </a:rPr>
              <a:t>转介服务 </a:t>
            </a:r>
            <a:r>
              <a:rPr lang="en-US" altLang="zh-CN" sz="2400" dirty="0">
                <a:solidFill>
                  <a:schemeClr val="accent1"/>
                </a:solidFill>
                <a:cs typeface="+mn-ea"/>
              </a:rPr>
              <a:t>| </a:t>
            </a:r>
            <a:r>
              <a:rPr lang="zh-CN" altLang="en-US" sz="2400" dirty="0">
                <a:solidFill>
                  <a:schemeClr val="accent1"/>
                </a:solidFill>
                <a:cs typeface="+mn-ea"/>
              </a:rPr>
              <a:t>两地车司机、劳工体检服务 </a:t>
            </a:r>
            <a:r>
              <a:rPr lang="en-US" altLang="zh-CN" sz="2400" dirty="0">
                <a:solidFill>
                  <a:schemeClr val="accent1"/>
                </a:solidFill>
                <a:cs typeface="+mn-ea"/>
              </a:rPr>
              <a:t>| </a:t>
            </a:r>
          </a:p>
          <a:p>
            <a:endParaRPr lang="en-US" altLang="zh-CN" sz="2400" dirty="0">
              <a:solidFill>
                <a:schemeClr val="accent1"/>
              </a:solidFill>
              <a:cs typeface="+mn-ea"/>
            </a:endParaRPr>
          </a:p>
          <a:p>
            <a:r>
              <a:rPr lang="zh-CN" altLang="en-US" sz="2400" dirty="0">
                <a:solidFill>
                  <a:schemeClr val="accent1"/>
                </a:solidFill>
                <a:cs typeface="+mn-ea"/>
              </a:rPr>
              <a:t>蛋白芯片检测 </a:t>
            </a:r>
            <a:r>
              <a:rPr lang="en-US" altLang="zh-CN" sz="2400" dirty="0">
                <a:solidFill>
                  <a:schemeClr val="accent1"/>
                </a:solidFill>
                <a:cs typeface="+mn-ea"/>
              </a:rPr>
              <a:t>| </a:t>
            </a:r>
            <a:r>
              <a:rPr lang="zh-CN" altLang="en-US" sz="2400" dirty="0">
                <a:solidFill>
                  <a:schemeClr val="accent1"/>
                </a:solidFill>
                <a:cs typeface="+mn-ea"/>
              </a:rPr>
              <a:t>健康咨询 </a:t>
            </a:r>
            <a:r>
              <a:rPr lang="en-US" altLang="zh-CN" sz="2400" dirty="0">
                <a:solidFill>
                  <a:schemeClr val="accent1"/>
                </a:solidFill>
                <a:cs typeface="+mn-ea"/>
              </a:rPr>
              <a:t>| </a:t>
            </a:r>
            <a:r>
              <a:rPr lang="zh-CN" altLang="en-US" sz="2400" dirty="0">
                <a:solidFill>
                  <a:schemeClr val="accent1"/>
                </a:solidFill>
                <a:cs typeface="+mn-ea"/>
              </a:rPr>
              <a:t>健康管理 </a:t>
            </a:r>
            <a:r>
              <a:rPr lang="en-US" altLang="zh-CN" sz="2400" dirty="0">
                <a:solidFill>
                  <a:schemeClr val="accent1"/>
                </a:solidFill>
                <a:cs typeface="+mn-ea"/>
              </a:rPr>
              <a:t>| </a:t>
            </a:r>
          </a:p>
          <a:p>
            <a:endParaRPr lang="en-US" altLang="zh-CN" sz="2400" dirty="0">
              <a:solidFill>
                <a:schemeClr val="accent1"/>
              </a:solidFill>
              <a:cs typeface="+mn-ea"/>
            </a:endParaRPr>
          </a:p>
          <a:p>
            <a:r>
              <a:rPr lang="zh-CN" altLang="en-US" sz="2400" dirty="0">
                <a:solidFill>
                  <a:schemeClr val="accent1"/>
                </a:solidFill>
                <a:cs typeface="+mn-ea"/>
              </a:rPr>
              <a:t>健康食品 </a:t>
            </a:r>
            <a:r>
              <a:rPr lang="en-US" altLang="zh-CN" sz="2400" dirty="0">
                <a:solidFill>
                  <a:schemeClr val="accent1"/>
                </a:solidFill>
                <a:cs typeface="+mn-ea"/>
              </a:rPr>
              <a:t>| </a:t>
            </a:r>
            <a:r>
              <a:rPr lang="zh-CN" altLang="en-US" sz="2400" dirty="0">
                <a:solidFill>
                  <a:schemeClr val="accent1"/>
                </a:solidFill>
                <a:cs typeface="+mn-ea"/>
              </a:rPr>
              <a:t>国际医疗 </a:t>
            </a:r>
            <a:r>
              <a:rPr lang="en-US" altLang="zh-CN" sz="2400" dirty="0">
                <a:solidFill>
                  <a:schemeClr val="accent1"/>
                </a:solidFill>
                <a:cs typeface="+mn-ea"/>
              </a:rPr>
              <a:t>| </a:t>
            </a:r>
            <a:r>
              <a:rPr lang="zh-CN" altLang="en-US" sz="2400" dirty="0">
                <a:solidFill>
                  <a:schemeClr val="accent1"/>
                </a:solidFill>
                <a:cs typeface="+mn-ea"/>
              </a:rPr>
              <a:t>疫苗服务 </a:t>
            </a:r>
            <a:r>
              <a:rPr lang="en-US" altLang="zh-CN" sz="2400" dirty="0">
                <a:solidFill>
                  <a:schemeClr val="accent1"/>
                </a:solidFill>
                <a:cs typeface="+mn-ea"/>
              </a:rPr>
              <a:t>|</a:t>
            </a:r>
          </a:p>
        </p:txBody>
      </p:sp>
      <p:sp>
        <p:nvSpPr>
          <p:cNvPr id="18" name="矩形 17">
            <a:extLst>
              <a:ext uri="{FF2B5EF4-FFF2-40B4-BE49-F238E27FC236}">
                <a16:creationId xmlns:a16="http://schemas.microsoft.com/office/drawing/2014/main" id="{093BC568-705E-4BDC-9ED3-2D332EEBA3F3}"/>
              </a:ext>
            </a:extLst>
          </p:cNvPr>
          <p:cNvSpPr/>
          <p:nvPr/>
        </p:nvSpPr>
        <p:spPr>
          <a:xfrm>
            <a:off x="825462" y="2962145"/>
            <a:ext cx="1682426" cy="170542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医疗</a:t>
            </a:r>
          </a:p>
        </p:txBody>
      </p:sp>
      <p:pic>
        <p:nvPicPr>
          <p:cNvPr id="20" name="图片 19">
            <a:extLst>
              <a:ext uri="{FF2B5EF4-FFF2-40B4-BE49-F238E27FC236}">
                <a16:creationId xmlns:a16="http://schemas.microsoft.com/office/drawing/2014/main" id="{B9419CD9-EC3E-49F6-A7AE-62429F5A2C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0427" y="2965774"/>
            <a:ext cx="1702437" cy="1701800"/>
          </a:xfrm>
          <a:prstGeom prst="rect">
            <a:avLst/>
          </a:prstGeom>
        </p:spPr>
      </p:pic>
      <p:pic>
        <p:nvPicPr>
          <p:cNvPr id="22" name="图片 21">
            <a:extLst>
              <a:ext uri="{FF2B5EF4-FFF2-40B4-BE49-F238E27FC236}">
                <a16:creationId xmlns:a16="http://schemas.microsoft.com/office/drawing/2014/main" id="{9E207F9C-97C7-494C-96E8-D15BCE3A90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7436" y="1164771"/>
            <a:ext cx="1705429" cy="1705429"/>
          </a:xfrm>
          <a:prstGeom prst="rect">
            <a:avLst/>
          </a:prstGeom>
        </p:spPr>
      </p:pic>
    </p:spTree>
    <p:extLst>
      <p:ext uri="{BB962C8B-B14F-4D97-AF65-F5344CB8AC3E}">
        <p14:creationId xmlns:p14="http://schemas.microsoft.com/office/powerpoint/2010/main" val="2189000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800"/>
                                  </p:stCondLst>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animEffect transition="in" filter="fade">
                                      <p:cBhvr>
                                        <p:cTn id="14" dur="750"/>
                                        <p:tgtEl>
                                          <p:spTgt spid="6"/>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750"/>
                                        <p:tgtEl>
                                          <p:spTgt spid="10"/>
                                        </p:tgtEl>
                                      </p:cBhvr>
                                    </p:animEffect>
                                    <p:anim calcmode="lin" valueType="num">
                                      <p:cBhvr>
                                        <p:cTn id="24" dur="750" fill="hold"/>
                                        <p:tgtEl>
                                          <p:spTgt spid="10"/>
                                        </p:tgtEl>
                                        <p:attrNameLst>
                                          <p:attrName>ppt_x</p:attrName>
                                        </p:attrNameLst>
                                      </p:cBhvr>
                                      <p:tavLst>
                                        <p:tav tm="0">
                                          <p:val>
                                            <p:strVal val="#ppt_x"/>
                                          </p:val>
                                        </p:tav>
                                        <p:tav tm="100000">
                                          <p:val>
                                            <p:strVal val="#ppt_x"/>
                                          </p:val>
                                        </p:tav>
                                      </p:tavLst>
                                    </p:anim>
                                    <p:anim calcmode="lin" valueType="num">
                                      <p:cBhvr>
                                        <p:cTn id="25" dur="750" fill="hold"/>
                                        <p:tgtEl>
                                          <p:spTgt spid="10"/>
                                        </p:tgtEl>
                                        <p:attrNameLst>
                                          <p:attrName>ppt_y</p:attrName>
                                        </p:attrNameLst>
                                      </p:cBhvr>
                                      <p:tavLst>
                                        <p:tav tm="0">
                                          <p:val>
                                            <p:strVal val="#ppt_y+.1"/>
                                          </p:val>
                                        </p:tav>
                                        <p:tav tm="100000">
                                          <p:val>
                                            <p:strVal val="#ppt_y"/>
                                          </p:val>
                                        </p:tav>
                                      </p:tavLst>
                                    </p:anim>
                                  </p:childTnLst>
                                </p:cTn>
                              </p:par>
                              <p:par>
                                <p:cTn id="26" presetID="53" presetClass="entr" presetSubtype="16" fill="hold" grpId="0" nodeType="withEffect">
                                  <p:stCondLst>
                                    <p:cond delay="1000"/>
                                  </p:stCondLst>
                                  <p:childTnLst>
                                    <p:set>
                                      <p:cBhvr>
                                        <p:cTn id="27" dur="1" fill="hold">
                                          <p:stCondLst>
                                            <p:cond delay="0"/>
                                          </p:stCondLst>
                                        </p:cTn>
                                        <p:tgtEl>
                                          <p:spTgt spid="18"/>
                                        </p:tgtEl>
                                        <p:attrNameLst>
                                          <p:attrName>style.visibility</p:attrName>
                                        </p:attrNameLst>
                                      </p:cBhvr>
                                      <p:to>
                                        <p:strVal val="visible"/>
                                      </p:to>
                                    </p:set>
                                    <p:anim calcmode="lin" valueType="num">
                                      <p:cBhvr>
                                        <p:cTn id="28" dur="750" fill="hold"/>
                                        <p:tgtEl>
                                          <p:spTgt spid="18"/>
                                        </p:tgtEl>
                                        <p:attrNameLst>
                                          <p:attrName>ppt_w</p:attrName>
                                        </p:attrNameLst>
                                      </p:cBhvr>
                                      <p:tavLst>
                                        <p:tav tm="0">
                                          <p:val>
                                            <p:fltVal val="0"/>
                                          </p:val>
                                        </p:tav>
                                        <p:tav tm="100000">
                                          <p:val>
                                            <p:strVal val="#ppt_w"/>
                                          </p:val>
                                        </p:tav>
                                      </p:tavLst>
                                    </p:anim>
                                    <p:anim calcmode="lin" valueType="num">
                                      <p:cBhvr>
                                        <p:cTn id="29" dur="750" fill="hold"/>
                                        <p:tgtEl>
                                          <p:spTgt spid="18"/>
                                        </p:tgtEl>
                                        <p:attrNameLst>
                                          <p:attrName>ppt_h</p:attrName>
                                        </p:attrNameLst>
                                      </p:cBhvr>
                                      <p:tavLst>
                                        <p:tav tm="0">
                                          <p:val>
                                            <p:fltVal val="0"/>
                                          </p:val>
                                        </p:tav>
                                        <p:tav tm="100000">
                                          <p:val>
                                            <p:strVal val="#ppt_h"/>
                                          </p:val>
                                        </p:tav>
                                      </p:tavLst>
                                    </p:anim>
                                    <p:animEffect transition="in" filter="fade">
                                      <p:cBhvr>
                                        <p:cTn id="30"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0" y="51558"/>
            <a:ext cx="902811" cy="523220"/>
          </a:xfrm>
        </p:spPr>
        <p:txBody>
          <a:bodyPr/>
          <a:lstStyle/>
          <a:p>
            <a:r>
              <a:rPr lang="zh-CN" altLang="en-US" dirty="0"/>
              <a:t>环保</a:t>
            </a:r>
          </a:p>
        </p:txBody>
      </p:sp>
      <p:sp>
        <p:nvSpPr>
          <p:cNvPr id="3" name="Text Box 6"/>
          <p:cNvSpPr txBox="1">
            <a:spLocks noChangeArrowheads="1"/>
          </p:cNvSpPr>
          <p:nvPr/>
        </p:nvSpPr>
        <p:spPr bwMode="auto">
          <a:xfrm>
            <a:off x="621265" y="1241724"/>
            <a:ext cx="3808672" cy="411678"/>
          </a:xfrm>
          <a:prstGeom prst="rect">
            <a:avLst/>
          </a:prstGeom>
          <a:solidFill>
            <a:schemeClr val="accent1"/>
          </a:solidFill>
          <a:ln>
            <a:noFill/>
          </a:ln>
        </p:spPr>
        <p:txBody>
          <a:bodyPr wrap="square" anchor="ctr" anchorCtr="0">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400" b="1" dirty="0">
                <a:solidFill>
                  <a:schemeClr val="bg1"/>
                </a:solidFill>
                <a:latin typeface="+mn-lt"/>
                <a:ea typeface="+mn-ea"/>
                <a:cs typeface="+mn-ea"/>
                <a:sym typeface="+mn-lt"/>
              </a:rPr>
              <a:t>实验室、检验分析</a:t>
            </a:r>
            <a:endParaRPr lang="en-US" altLang="zh-CN" sz="2400" b="1" dirty="0">
              <a:solidFill>
                <a:schemeClr val="bg1"/>
              </a:solidFill>
              <a:latin typeface="+mn-lt"/>
              <a:ea typeface="+mn-ea"/>
              <a:cs typeface="+mn-ea"/>
              <a:sym typeface="+mn-lt"/>
            </a:endParaRPr>
          </a:p>
        </p:txBody>
      </p:sp>
      <p:sp>
        <p:nvSpPr>
          <p:cNvPr id="14" name="任意多边形 2">
            <a:extLst>
              <a:ext uri="{FF2B5EF4-FFF2-40B4-BE49-F238E27FC236}">
                <a16:creationId xmlns:a16="http://schemas.microsoft.com/office/drawing/2014/main" id="{B0A98B0D-2DF0-44B4-9318-1CBCAA76EED9}"/>
              </a:ext>
            </a:extLst>
          </p:cNvPr>
          <p:cNvSpPr/>
          <p:nvPr/>
        </p:nvSpPr>
        <p:spPr>
          <a:xfrm>
            <a:off x="195616" y="2122781"/>
            <a:ext cx="2414719" cy="2197100"/>
          </a:xfrm>
          <a:custGeom>
            <a:avLst/>
            <a:gdLst>
              <a:gd name="connsiteX0" fmla="*/ 1098645 w 2197290"/>
              <a:gd name="connsiteY0" fmla="*/ 0 h 2197290"/>
              <a:gd name="connsiteX1" fmla="*/ 2197290 w 2197290"/>
              <a:gd name="connsiteY1" fmla="*/ 1098645 h 2197290"/>
              <a:gd name="connsiteX2" fmla="*/ 1104317 w 2197290"/>
              <a:gd name="connsiteY2" fmla="*/ 2084960 h 2197290"/>
              <a:gd name="connsiteX3" fmla="*/ 1098645 w 2197290"/>
              <a:gd name="connsiteY3" fmla="*/ 2197289 h 2197290"/>
              <a:gd name="connsiteX4" fmla="*/ 1098645 w 2197290"/>
              <a:gd name="connsiteY4" fmla="*/ 2197289 h 2197290"/>
              <a:gd name="connsiteX5" fmla="*/ 1098635 w 2197290"/>
              <a:gd name="connsiteY5" fmla="*/ 2197290 h 2197290"/>
              <a:gd name="connsiteX6" fmla="*/ 986315 w 2197290"/>
              <a:gd name="connsiteY6" fmla="*/ 2191618 h 2197290"/>
              <a:gd name="connsiteX7" fmla="*/ 0 w 2197290"/>
              <a:gd name="connsiteY7" fmla="*/ 1098645 h 2197290"/>
              <a:gd name="connsiteX8" fmla="*/ 1098645 w 2197290"/>
              <a:gd name="connsiteY8" fmla="*/ 0 h 219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290" h="2197290">
                <a:moveTo>
                  <a:pt x="1098645" y="0"/>
                </a:moveTo>
                <a:cubicBezTo>
                  <a:pt x="1705410" y="0"/>
                  <a:pt x="2197290" y="491880"/>
                  <a:pt x="2197290" y="1098645"/>
                </a:cubicBezTo>
                <a:cubicBezTo>
                  <a:pt x="1628448" y="1098645"/>
                  <a:pt x="1160579" y="1530962"/>
                  <a:pt x="1104317" y="2084960"/>
                </a:cubicBezTo>
                <a:lnTo>
                  <a:pt x="1098645" y="2197289"/>
                </a:lnTo>
                <a:lnTo>
                  <a:pt x="1098645" y="2197289"/>
                </a:lnTo>
                <a:lnTo>
                  <a:pt x="1098635" y="2197290"/>
                </a:lnTo>
                <a:lnTo>
                  <a:pt x="986315" y="2191618"/>
                </a:lnTo>
                <a:cubicBezTo>
                  <a:pt x="432316" y="2135356"/>
                  <a:pt x="0" y="1667487"/>
                  <a:pt x="0" y="1098645"/>
                </a:cubicBezTo>
                <a:cubicBezTo>
                  <a:pt x="0" y="491880"/>
                  <a:pt x="491880" y="0"/>
                  <a:pt x="109864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3">
            <a:extLst>
              <a:ext uri="{FF2B5EF4-FFF2-40B4-BE49-F238E27FC236}">
                <a16:creationId xmlns:a16="http://schemas.microsoft.com/office/drawing/2014/main" id="{4411E0BB-F7BA-462D-8847-58FDA154D847}"/>
              </a:ext>
            </a:extLst>
          </p:cNvPr>
          <p:cNvSpPr/>
          <p:nvPr/>
        </p:nvSpPr>
        <p:spPr>
          <a:xfrm>
            <a:off x="2525601" y="2121868"/>
            <a:ext cx="2414719" cy="2197100"/>
          </a:xfrm>
          <a:custGeom>
            <a:avLst/>
            <a:gdLst>
              <a:gd name="connsiteX0" fmla="*/ 1098645 w 2197290"/>
              <a:gd name="connsiteY0" fmla="*/ 0 h 2197290"/>
              <a:gd name="connsiteX1" fmla="*/ 2197290 w 2197290"/>
              <a:gd name="connsiteY1" fmla="*/ 1098645 h 2197290"/>
              <a:gd name="connsiteX2" fmla="*/ 1210975 w 2197290"/>
              <a:gd name="connsiteY2" fmla="*/ 2191618 h 2197290"/>
              <a:gd name="connsiteX3" fmla="*/ 1098655 w 2197290"/>
              <a:gd name="connsiteY3" fmla="*/ 2197290 h 2197290"/>
              <a:gd name="connsiteX4" fmla="*/ 1098645 w 2197290"/>
              <a:gd name="connsiteY4" fmla="*/ 2197289 h 2197290"/>
              <a:gd name="connsiteX5" fmla="*/ 1098645 w 2197290"/>
              <a:gd name="connsiteY5" fmla="*/ 2197289 h 2197290"/>
              <a:gd name="connsiteX6" fmla="*/ 1092973 w 2197290"/>
              <a:gd name="connsiteY6" fmla="*/ 2084960 h 2197290"/>
              <a:gd name="connsiteX7" fmla="*/ 0 w 2197290"/>
              <a:gd name="connsiteY7" fmla="*/ 1098645 h 2197290"/>
              <a:gd name="connsiteX8" fmla="*/ 1098645 w 2197290"/>
              <a:gd name="connsiteY8" fmla="*/ 0 h 219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290" h="2197290">
                <a:moveTo>
                  <a:pt x="1098645" y="0"/>
                </a:moveTo>
                <a:cubicBezTo>
                  <a:pt x="1705410" y="0"/>
                  <a:pt x="2197290" y="491880"/>
                  <a:pt x="2197290" y="1098645"/>
                </a:cubicBezTo>
                <a:cubicBezTo>
                  <a:pt x="2197290" y="1667487"/>
                  <a:pt x="1764974" y="2135356"/>
                  <a:pt x="1210975" y="2191618"/>
                </a:cubicBezTo>
                <a:lnTo>
                  <a:pt x="1098655" y="2197290"/>
                </a:lnTo>
                <a:lnTo>
                  <a:pt x="1098645" y="2197289"/>
                </a:lnTo>
                <a:lnTo>
                  <a:pt x="1098645" y="2197289"/>
                </a:lnTo>
                <a:lnTo>
                  <a:pt x="1092973" y="2084960"/>
                </a:lnTo>
                <a:cubicBezTo>
                  <a:pt x="1036711" y="1530962"/>
                  <a:pt x="568842" y="1098645"/>
                  <a:pt x="0" y="1098645"/>
                </a:cubicBezTo>
                <a:cubicBezTo>
                  <a:pt x="0" y="491880"/>
                  <a:pt x="491880" y="0"/>
                  <a:pt x="109864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4">
            <a:extLst>
              <a:ext uri="{FF2B5EF4-FFF2-40B4-BE49-F238E27FC236}">
                <a16:creationId xmlns:a16="http://schemas.microsoft.com/office/drawing/2014/main" id="{16976A95-8716-4013-ACB2-83B883EBCBED}"/>
              </a:ext>
            </a:extLst>
          </p:cNvPr>
          <p:cNvSpPr/>
          <p:nvPr/>
        </p:nvSpPr>
        <p:spPr>
          <a:xfrm>
            <a:off x="200532" y="4280030"/>
            <a:ext cx="2414719" cy="2197100"/>
          </a:xfrm>
          <a:custGeom>
            <a:avLst/>
            <a:gdLst>
              <a:gd name="connsiteX0" fmla="*/ 1098635 w 2197290"/>
              <a:gd name="connsiteY0" fmla="*/ 0 h 2197289"/>
              <a:gd name="connsiteX1" fmla="*/ 1098645 w 2197290"/>
              <a:gd name="connsiteY1" fmla="*/ 0 h 2197289"/>
              <a:gd name="connsiteX2" fmla="*/ 2084960 w 2197290"/>
              <a:gd name="connsiteY2" fmla="*/ 1092973 h 2197289"/>
              <a:gd name="connsiteX3" fmla="*/ 2197290 w 2197290"/>
              <a:gd name="connsiteY3" fmla="*/ 1098645 h 2197289"/>
              <a:gd name="connsiteX4" fmla="*/ 2191618 w 2197290"/>
              <a:gd name="connsiteY4" fmla="*/ 1210974 h 2197289"/>
              <a:gd name="connsiteX5" fmla="*/ 1098645 w 2197290"/>
              <a:gd name="connsiteY5" fmla="*/ 2197289 h 2197289"/>
              <a:gd name="connsiteX6" fmla="*/ 0 w 2197290"/>
              <a:gd name="connsiteY6" fmla="*/ 1098644 h 2197289"/>
              <a:gd name="connsiteX7" fmla="*/ 986315 w 2197290"/>
              <a:gd name="connsiteY7" fmla="*/ 5671 h 2197289"/>
              <a:gd name="connsiteX8" fmla="*/ 1098635 w 2197290"/>
              <a:gd name="connsiteY8" fmla="*/ 0 h 219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290" h="2197289">
                <a:moveTo>
                  <a:pt x="1098635" y="0"/>
                </a:moveTo>
                <a:lnTo>
                  <a:pt x="1098645" y="0"/>
                </a:lnTo>
                <a:cubicBezTo>
                  <a:pt x="1098645" y="568842"/>
                  <a:pt x="1530961" y="1036711"/>
                  <a:pt x="2084960" y="1092973"/>
                </a:cubicBezTo>
                <a:lnTo>
                  <a:pt x="2197290" y="1098645"/>
                </a:lnTo>
                <a:lnTo>
                  <a:pt x="2191618" y="1210974"/>
                </a:lnTo>
                <a:cubicBezTo>
                  <a:pt x="2135356" y="1764973"/>
                  <a:pt x="1667487" y="2197289"/>
                  <a:pt x="1098645" y="2197289"/>
                </a:cubicBezTo>
                <a:cubicBezTo>
                  <a:pt x="491880" y="2197289"/>
                  <a:pt x="0" y="1705409"/>
                  <a:pt x="0" y="1098644"/>
                </a:cubicBezTo>
                <a:cubicBezTo>
                  <a:pt x="0" y="529802"/>
                  <a:pt x="432316" y="61933"/>
                  <a:pt x="986315" y="5671"/>
                </a:cubicBezTo>
                <a:lnTo>
                  <a:pt x="1098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5">
            <a:extLst>
              <a:ext uri="{FF2B5EF4-FFF2-40B4-BE49-F238E27FC236}">
                <a16:creationId xmlns:a16="http://schemas.microsoft.com/office/drawing/2014/main" id="{E33264DE-B1BC-41CC-B4F1-D86E3C6F1B2E}"/>
              </a:ext>
            </a:extLst>
          </p:cNvPr>
          <p:cNvSpPr/>
          <p:nvPr/>
        </p:nvSpPr>
        <p:spPr>
          <a:xfrm>
            <a:off x="2532885" y="4284744"/>
            <a:ext cx="2414719" cy="2197100"/>
          </a:xfrm>
          <a:custGeom>
            <a:avLst/>
            <a:gdLst>
              <a:gd name="connsiteX0" fmla="*/ 1098655 w 2197290"/>
              <a:gd name="connsiteY0" fmla="*/ 0 h 2197289"/>
              <a:gd name="connsiteX1" fmla="*/ 1210975 w 2197290"/>
              <a:gd name="connsiteY1" fmla="*/ 5671 h 2197289"/>
              <a:gd name="connsiteX2" fmla="*/ 2197290 w 2197290"/>
              <a:gd name="connsiteY2" fmla="*/ 1098644 h 2197289"/>
              <a:gd name="connsiteX3" fmla="*/ 1098645 w 2197290"/>
              <a:gd name="connsiteY3" fmla="*/ 2197289 h 2197289"/>
              <a:gd name="connsiteX4" fmla="*/ 5672 w 2197290"/>
              <a:gd name="connsiteY4" fmla="*/ 1210974 h 2197289"/>
              <a:gd name="connsiteX5" fmla="*/ 0 w 2197290"/>
              <a:gd name="connsiteY5" fmla="*/ 1098645 h 2197289"/>
              <a:gd name="connsiteX6" fmla="*/ 112330 w 2197290"/>
              <a:gd name="connsiteY6" fmla="*/ 1092973 h 2197289"/>
              <a:gd name="connsiteX7" fmla="*/ 1098645 w 2197290"/>
              <a:gd name="connsiteY7" fmla="*/ 0 h 2197289"/>
              <a:gd name="connsiteX8" fmla="*/ 1098655 w 2197290"/>
              <a:gd name="connsiteY8" fmla="*/ 0 h 219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290" h="2197289">
                <a:moveTo>
                  <a:pt x="1098655" y="0"/>
                </a:moveTo>
                <a:lnTo>
                  <a:pt x="1210975" y="5671"/>
                </a:lnTo>
                <a:cubicBezTo>
                  <a:pt x="1764974" y="61933"/>
                  <a:pt x="2197290" y="529802"/>
                  <a:pt x="2197290" y="1098644"/>
                </a:cubicBezTo>
                <a:cubicBezTo>
                  <a:pt x="2197290" y="1705409"/>
                  <a:pt x="1705410" y="2197289"/>
                  <a:pt x="1098645" y="2197289"/>
                </a:cubicBezTo>
                <a:cubicBezTo>
                  <a:pt x="529803" y="2197289"/>
                  <a:pt x="61934" y="1764973"/>
                  <a:pt x="5672" y="1210974"/>
                </a:cubicBezTo>
                <a:lnTo>
                  <a:pt x="0" y="1098645"/>
                </a:lnTo>
                <a:lnTo>
                  <a:pt x="112330" y="1092973"/>
                </a:lnTo>
                <a:cubicBezTo>
                  <a:pt x="666329" y="1036711"/>
                  <a:pt x="1098645" y="568842"/>
                  <a:pt x="1098645" y="0"/>
                </a:cubicBezTo>
                <a:lnTo>
                  <a:pt x="109865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53490482-858B-43F1-B050-1460BB1D9502}"/>
              </a:ext>
            </a:extLst>
          </p:cNvPr>
          <p:cNvSpPr txBox="1"/>
          <p:nvPr/>
        </p:nvSpPr>
        <p:spPr>
          <a:xfrm>
            <a:off x="677955" y="2605211"/>
            <a:ext cx="1234192" cy="954107"/>
          </a:xfrm>
          <a:prstGeom prst="rect">
            <a:avLst/>
          </a:prstGeom>
          <a:noFill/>
        </p:spPr>
        <p:txBody>
          <a:bodyPr wrap="square" rtlCol="0">
            <a:spAutoFit/>
          </a:bodyPr>
          <a:lstStyle>
            <a:defPPr>
              <a:defRPr lang="zh-CN"/>
            </a:defPPr>
            <a:lvl1pPr algn="ctr">
              <a:defRPr sz="2800" b="1">
                <a:solidFill>
                  <a:schemeClr val="bg1"/>
                </a:solidFill>
                <a:latin typeface="微软雅黑" panose="020B0503020204020204" pitchFamily="34" charset="-122"/>
                <a:ea typeface="微软雅黑" panose="020B0503020204020204" pitchFamily="34" charset="-122"/>
              </a:defRPr>
            </a:lvl1pPr>
          </a:lstStyle>
          <a:p>
            <a:r>
              <a:rPr lang="zh-CN" altLang="en-US" dirty="0"/>
              <a:t>水质检测</a:t>
            </a:r>
          </a:p>
        </p:txBody>
      </p:sp>
      <p:sp>
        <p:nvSpPr>
          <p:cNvPr id="23" name="文本框 22">
            <a:extLst>
              <a:ext uri="{FF2B5EF4-FFF2-40B4-BE49-F238E27FC236}">
                <a16:creationId xmlns:a16="http://schemas.microsoft.com/office/drawing/2014/main" id="{EA1982BE-78B0-4276-93A0-8DF141FF9962}"/>
              </a:ext>
            </a:extLst>
          </p:cNvPr>
          <p:cNvSpPr txBox="1"/>
          <p:nvPr/>
        </p:nvSpPr>
        <p:spPr>
          <a:xfrm>
            <a:off x="677955" y="5055962"/>
            <a:ext cx="1234192" cy="954107"/>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土壤检测</a:t>
            </a:r>
          </a:p>
        </p:txBody>
      </p:sp>
      <p:sp>
        <p:nvSpPr>
          <p:cNvPr id="24" name="文本框 23">
            <a:extLst>
              <a:ext uri="{FF2B5EF4-FFF2-40B4-BE49-F238E27FC236}">
                <a16:creationId xmlns:a16="http://schemas.microsoft.com/office/drawing/2014/main" id="{DE7BC241-B57C-4175-A01B-4787E0569DC6}"/>
              </a:ext>
            </a:extLst>
          </p:cNvPr>
          <p:cNvSpPr txBox="1"/>
          <p:nvPr/>
        </p:nvSpPr>
        <p:spPr>
          <a:xfrm>
            <a:off x="3048806" y="2573256"/>
            <a:ext cx="1746352" cy="954107"/>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空气</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检测</a:t>
            </a:r>
          </a:p>
        </p:txBody>
      </p:sp>
      <p:sp>
        <p:nvSpPr>
          <p:cNvPr id="25" name="文本框 24">
            <a:extLst>
              <a:ext uri="{FF2B5EF4-FFF2-40B4-BE49-F238E27FC236}">
                <a16:creationId xmlns:a16="http://schemas.microsoft.com/office/drawing/2014/main" id="{611896FB-3264-4522-AE55-57F0526C3B33}"/>
              </a:ext>
            </a:extLst>
          </p:cNvPr>
          <p:cNvSpPr txBox="1"/>
          <p:nvPr/>
        </p:nvSpPr>
        <p:spPr>
          <a:xfrm>
            <a:off x="3304886" y="5155230"/>
            <a:ext cx="1234192" cy="954107"/>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仪器校准</a:t>
            </a:r>
          </a:p>
        </p:txBody>
      </p:sp>
      <p:sp>
        <p:nvSpPr>
          <p:cNvPr id="26" name="KSO_Shape">
            <a:extLst>
              <a:ext uri="{FF2B5EF4-FFF2-40B4-BE49-F238E27FC236}">
                <a16:creationId xmlns:a16="http://schemas.microsoft.com/office/drawing/2014/main" id="{3975AC2C-7735-41F7-8707-D53D76BF0B4C}"/>
              </a:ext>
            </a:extLst>
          </p:cNvPr>
          <p:cNvSpPr>
            <a:spLocks/>
          </p:cNvSpPr>
          <p:nvPr/>
        </p:nvSpPr>
        <p:spPr bwMode="auto">
          <a:xfrm>
            <a:off x="2028609" y="3735519"/>
            <a:ext cx="1126464" cy="1108049"/>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pic>
        <p:nvPicPr>
          <p:cNvPr id="28" name="图片 27">
            <a:extLst>
              <a:ext uri="{FF2B5EF4-FFF2-40B4-BE49-F238E27FC236}">
                <a16:creationId xmlns:a16="http://schemas.microsoft.com/office/drawing/2014/main" id="{B43BC5FB-83BA-4639-84B6-C49B414D4F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34"/>
          <a:stretch/>
        </p:blipFill>
        <p:spPr>
          <a:xfrm>
            <a:off x="5441210" y="791382"/>
            <a:ext cx="4110955" cy="2666762"/>
          </a:xfrm>
          <a:prstGeom prst="rect">
            <a:avLst/>
          </a:prstGeom>
        </p:spPr>
      </p:pic>
      <p:pic>
        <p:nvPicPr>
          <p:cNvPr id="30" name="图片 29">
            <a:extLst>
              <a:ext uri="{FF2B5EF4-FFF2-40B4-BE49-F238E27FC236}">
                <a16:creationId xmlns:a16="http://schemas.microsoft.com/office/drawing/2014/main" id="{2ED662EA-3E81-47BA-8FDB-7C2BD0BC53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38"/>
          <a:stretch/>
        </p:blipFill>
        <p:spPr>
          <a:xfrm>
            <a:off x="7589836" y="3828616"/>
            <a:ext cx="4083023" cy="2653228"/>
          </a:xfrm>
          <a:prstGeom prst="rect">
            <a:avLst/>
          </a:prstGeom>
        </p:spPr>
      </p:pic>
    </p:spTree>
    <p:extLst>
      <p:ext uri="{BB962C8B-B14F-4D97-AF65-F5344CB8AC3E}">
        <p14:creationId xmlns:p14="http://schemas.microsoft.com/office/powerpoint/2010/main" val="1798681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750"/>
                                        <p:tgtEl>
                                          <p:spTgt spid="26"/>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75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750"/>
                                        <p:tgtEl>
                                          <p:spTgt spid="22"/>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750"/>
                                        <p:tgtEl>
                                          <p:spTgt spid="24"/>
                                        </p:tgtEl>
                                      </p:cBhvr>
                                    </p:animEffect>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75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750"/>
                                        <p:tgtEl>
                                          <p:spTgt spid="23"/>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5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P spid="17" grpId="0" animBg="1"/>
      <p:bldP spid="22" grpId="0"/>
      <p:bldP spid="23" grpId="0"/>
      <p:bldP spid="24" grpId="0"/>
      <p:bldP spid="25"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871" y="51558"/>
            <a:ext cx="902811" cy="523220"/>
          </a:xfrm>
        </p:spPr>
        <p:txBody>
          <a:bodyPr/>
          <a:lstStyle/>
          <a:p>
            <a:r>
              <a:rPr lang="zh-CN" altLang="en-US" dirty="0"/>
              <a:t>安全</a:t>
            </a:r>
          </a:p>
        </p:txBody>
      </p:sp>
      <p:sp>
        <p:nvSpPr>
          <p:cNvPr id="4" name="矩形 3"/>
          <p:cNvSpPr/>
          <p:nvPr/>
        </p:nvSpPr>
        <p:spPr>
          <a:xfrm>
            <a:off x="550752" y="2279291"/>
            <a:ext cx="1385537" cy="1385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anose="020B0503020204020204" pitchFamily="34" charset="-122"/>
                <a:ea typeface="微软雅黑" panose="020B0503020204020204" pitchFamily="34" charset="-122"/>
              </a:rPr>
              <a:t>食品</a:t>
            </a:r>
            <a:endParaRPr lang="zh-CN" altLang="en-US" sz="1400" dirty="0">
              <a:latin typeface="微软雅黑" panose="020B0503020204020204" pitchFamily="34" charset="-122"/>
              <a:ea typeface="微软雅黑" panose="020B0503020204020204" pitchFamily="34" charset="-122"/>
            </a:endParaRPr>
          </a:p>
        </p:txBody>
      </p:sp>
      <p:sp>
        <p:nvSpPr>
          <p:cNvPr id="5" name="矩形 4"/>
          <p:cNvSpPr/>
          <p:nvPr/>
        </p:nvSpPr>
        <p:spPr>
          <a:xfrm>
            <a:off x="4940710" y="2279291"/>
            <a:ext cx="1385537" cy="13855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anose="020B0503020204020204" pitchFamily="34" charset="-122"/>
                <a:ea typeface="微软雅黑" panose="020B0503020204020204" pitchFamily="34" charset="-122"/>
              </a:rPr>
              <a:t>网络</a:t>
            </a:r>
            <a:endParaRPr lang="zh-CN" altLang="en-US" sz="1400" dirty="0">
              <a:latin typeface="微软雅黑" panose="020B0503020204020204" pitchFamily="34" charset="-122"/>
              <a:ea typeface="微软雅黑" panose="020B0503020204020204" pitchFamily="34" charset="-122"/>
            </a:endParaRPr>
          </a:p>
        </p:txBody>
      </p:sp>
      <p:sp>
        <p:nvSpPr>
          <p:cNvPr id="6" name="矩形 5"/>
          <p:cNvSpPr/>
          <p:nvPr/>
        </p:nvSpPr>
        <p:spPr>
          <a:xfrm>
            <a:off x="2014071" y="2279291"/>
            <a:ext cx="1385537" cy="13855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anose="020B0503020204020204" pitchFamily="34" charset="-122"/>
                <a:ea typeface="微软雅黑" panose="020B0503020204020204" pitchFamily="34" charset="-122"/>
              </a:rPr>
              <a:t>检验</a:t>
            </a:r>
            <a:endParaRPr lang="zh-CN" altLang="en-US" sz="1400" dirty="0">
              <a:latin typeface="微软雅黑" panose="020B0503020204020204" pitchFamily="34" charset="-122"/>
              <a:ea typeface="微软雅黑" panose="020B0503020204020204" pitchFamily="34" charset="-122"/>
            </a:endParaRPr>
          </a:p>
        </p:txBody>
      </p:sp>
      <p:sp>
        <p:nvSpPr>
          <p:cNvPr id="7" name="矩形 6"/>
          <p:cNvSpPr/>
          <p:nvPr/>
        </p:nvSpPr>
        <p:spPr>
          <a:xfrm>
            <a:off x="3477390" y="2279291"/>
            <a:ext cx="1385537" cy="1385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anose="020B0503020204020204" pitchFamily="34" charset="-122"/>
                <a:ea typeface="微软雅黑" panose="020B0503020204020204" pitchFamily="34" charset="-122"/>
              </a:rPr>
              <a:t>电脑</a:t>
            </a:r>
            <a:endParaRPr lang="zh-CN" altLang="en-US" dirty="0"/>
          </a:p>
        </p:txBody>
      </p:sp>
      <p:sp>
        <p:nvSpPr>
          <p:cNvPr id="8" name="文本框 7"/>
          <p:cNvSpPr txBox="1"/>
          <p:nvPr/>
        </p:nvSpPr>
        <p:spPr>
          <a:xfrm>
            <a:off x="550751" y="3824979"/>
            <a:ext cx="5775495" cy="1823576"/>
          </a:xfrm>
          <a:prstGeom prst="rect">
            <a:avLst/>
          </a:prstGeom>
          <a:noFill/>
        </p:spPr>
        <p:txBody>
          <a:bodyPr wrap="square" rtlCol="0">
            <a:spAutoFit/>
          </a:bodyPr>
          <a:lstStyle/>
          <a:p>
            <a:pPr>
              <a:lnSpc>
                <a:spcPct val="125000"/>
              </a:lnSpc>
              <a:spcAft>
                <a:spcPts val="600"/>
              </a:spcAft>
            </a:pPr>
            <a:r>
              <a:rPr lang="zh-CN" altLang="en-US" dirty="0"/>
              <a:t>再生资源装船前检验 </a:t>
            </a:r>
            <a:r>
              <a:rPr lang="en-US" altLang="zh-CN" dirty="0"/>
              <a:t>| </a:t>
            </a:r>
            <a:r>
              <a:rPr lang="zh-CN" altLang="en-US" dirty="0"/>
              <a:t>食品检测 </a:t>
            </a:r>
            <a:r>
              <a:rPr lang="en-US" altLang="zh-CN" dirty="0"/>
              <a:t>| </a:t>
            </a:r>
            <a:r>
              <a:rPr lang="zh-CN" altLang="en-US" dirty="0"/>
              <a:t>旧机电产品检验 </a:t>
            </a:r>
            <a:r>
              <a:rPr lang="en-US" altLang="zh-CN" dirty="0"/>
              <a:t>| </a:t>
            </a:r>
            <a:r>
              <a:rPr lang="zh-CN" altLang="en-US" dirty="0"/>
              <a:t>商标授权使用业务 </a:t>
            </a:r>
            <a:r>
              <a:rPr lang="en-US" altLang="zh-CN" dirty="0"/>
              <a:t>| </a:t>
            </a:r>
            <a:r>
              <a:rPr lang="zh-CN" altLang="en-US" dirty="0"/>
              <a:t>退运检验 </a:t>
            </a:r>
            <a:r>
              <a:rPr lang="en-US" altLang="zh-CN" dirty="0"/>
              <a:t>| </a:t>
            </a:r>
            <a:r>
              <a:rPr lang="zh-CN" altLang="en-US" dirty="0"/>
              <a:t>食品企业诚信认证 </a:t>
            </a:r>
            <a:r>
              <a:rPr lang="en-US" altLang="zh-CN" dirty="0"/>
              <a:t>| </a:t>
            </a:r>
            <a:r>
              <a:rPr lang="zh-CN" altLang="en-US" dirty="0"/>
              <a:t>信息安全管理体系认证（</a:t>
            </a:r>
            <a:r>
              <a:rPr lang="en-US" altLang="zh-CN" dirty="0"/>
              <a:t>ISO27001</a:t>
            </a:r>
            <a:r>
              <a:rPr lang="zh-CN" altLang="en-US" dirty="0"/>
              <a:t>） </a:t>
            </a:r>
            <a:r>
              <a:rPr lang="en-US" altLang="zh-CN" dirty="0"/>
              <a:t>| </a:t>
            </a:r>
            <a:r>
              <a:rPr lang="zh-CN" altLang="en-US" dirty="0"/>
              <a:t>信息技术服务管理体系认证（</a:t>
            </a:r>
            <a:r>
              <a:rPr lang="en-US" altLang="zh-CN" dirty="0"/>
              <a:t>ISO20000</a:t>
            </a:r>
            <a:r>
              <a:rPr lang="zh-CN" altLang="en-US" dirty="0"/>
              <a:t>） </a:t>
            </a:r>
            <a:r>
              <a:rPr lang="en-US" altLang="zh-CN" dirty="0"/>
              <a:t>| </a:t>
            </a:r>
            <a:r>
              <a:rPr lang="zh-CN" altLang="en-US" dirty="0"/>
              <a:t>信息化建设咨询 </a:t>
            </a:r>
            <a:r>
              <a:rPr lang="en-US" altLang="zh-CN" dirty="0"/>
              <a:t>| </a:t>
            </a:r>
            <a:r>
              <a:rPr lang="zh-CN" altLang="en-US" dirty="0"/>
              <a:t>安全评价 </a:t>
            </a:r>
            <a:r>
              <a:rPr lang="en-US" altLang="zh-CN" dirty="0"/>
              <a:t>| </a:t>
            </a:r>
            <a:r>
              <a:rPr lang="zh-CN" altLang="en-US" dirty="0"/>
              <a:t>安全培训 </a:t>
            </a:r>
            <a:r>
              <a:rPr lang="en-US" altLang="zh-CN" dirty="0"/>
              <a:t>|</a:t>
            </a:r>
            <a:endParaRPr lang="zh-CN" altLang="en-US" dirty="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08B9661A-2DEB-4096-83FE-6500B5730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028" y="2279291"/>
            <a:ext cx="5235678" cy="3276521"/>
          </a:xfrm>
          <a:prstGeom prst="rect">
            <a:avLst/>
          </a:prstGeom>
        </p:spPr>
      </p:pic>
    </p:spTree>
    <p:extLst>
      <p:ext uri="{BB962C8B-B14F-4D97-AF65-F5344CB8AC3E}">
        <p14:creationId xmlns:p14="http://schemas.microsoft.com/office/powerpoint/2010/main" val="5119493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75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par>
                          <p:cTn id="29" fill="hold">
                            <p:stCondLst>
                              <p:cond delay="1250"/>
                            </p:stCondLst>
                            <p:childTnLst>
                              <p:par>
                                <p:cTn id="30" presetID="10" presetClass="entr" presetSubtype="0" fill="hold" grpId="0" nodeType="afterEffect">
                                  <p:stCondLst>
                                    <p:cond delay="0"/>
                                  </p:stCondLst>
                                  <p:iterate type="lt">
                                    <p:tmPct val="3000"/>
                                  </p:iterate>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EDA41B8-4DD8-484E-A498-8AAF89A1BDA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Ghjz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oY85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GhjzkiQtduluAIAAFMKAAAhAAAAdW5pdmVyc2FsL2ZsYXNoX3NraW5fc2V0dGluZ3MueG1slVZtb9owEP6+X4HYd9K90kkpEqVMqtSt1Vr1u5MciYVjR7ZDx7+fz7EbGwhknCrhu+fxne+NpmpL+eLDZJLmggn5DFpTXirUeN2EFjfTrNVa8FkuuAauZ1zImrDp4uNP+0kTi7zEEjuQYzkbkkPvZm4/YyjOx7c5yhAhF3VD+P5BlGKWkXxbStHy4mJo1b4BySjfGuTVj/lqPeiAUaXvNdRRTOtrlHGURoJSgCF9X6NcZDGSAfOeruxnJKd3df71B7QdVVRb2vITyhCtISXESb5eogzjubk9rsoc5TxBw19toF8+owxCGdmDjC+/+4oyyBBN2/xPjzRSlJjQmHO+iO8cJkhhxg+jukK5SMAHoaOLVXDpsW+9C0Duazj3KY6rFOwJ83qwELDoGYOFli2kiT91NlWJt8dWm/mAxYYwZQChqgc9maCfSKv8NbGux/2BN8qLAOQUPeJVsLaGVRdvAIz1PX61urWrIozvXRcEKGHnlEGEvbJH/jZpPUIGyh75zGgBj5ztj+CHlo7jS3xLXDHPZ99YgRNz9PnyJ29FTw84uCpw7RQeU4sCFgrDeaE1YNXSxOq6kJKjmFJOdrQkmgr+C3HZ3j5GpcmBwXXa6b5KNdUMTrWbjdEs6bBe9hx3o7PG7dj9KPSP684TbXb4zZRoTfKqNj9KajpxPDMkJjHT5DQDt6SBg7znGxFwrO8hUk3kFuSLEGysGy40qLHXi260huBpEuQgTU5nOXWXnEo/b+sM5NpUjYLyWY6VHbCiZcXMn36l8AbFAWPA2lF1Ze7jhL73ZaBwTQBE5pXv2u7QWeqWacpgB372A4V98tDbUmW6dKjhlvoBNjpsOacZ1ZNuVfS9Eq+QQH8C/2rCii4+sIxoe00yZV8WTb5fwn0s0Vr22wybL1xk9ux6KbrY2I8zaJT4z+Q/UEsDBBQAAgAIAGhjzk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GhjzkihT/+0mQEAAB0GAAAfAAAAdW5pdmVyc2FsL2h0bWxfc2tpbl9zZXR0aW5ncy5qc42Uy27CMBBF93xF5G4rRJ/Q7lChUiUWlcqu6sIJQ4hwbMt2UlLEvzdjXrHjlHo28c3JHc9Enm0vqhdJSPQcbe2z3b+7e6sBakYVcO3qrEPPUSeaZQuYZzmwjAPxkPL46UnenYmQMeHWNK4+0FY3/IjAN0vKdBOXAQsV0HRAKwPad0DbhBL/OJUdqtpX1GhzXBgjeD8R3AA3fS5UTi1Drl7tahbowaIEdQFd0gQc06FdXeTZ8WGI0eQSkUvKq5lIRT+myTpVouCLrvyrSoKqf/h6Dwyehi9Tx45l2rwZyP3E0xFGNykVaA2HvI9TjCDMaAys4Tuw6w/UMW4X5NFlpjNzpMc3GE1a0hRaXRqNMVyM116tbg4x2pyBjdkTd7cYDsFoBaplNbnHcEAhC/mPHyiVSLEjLbTd8xPKBF1kPD2kHmAEOTws2nZ171yoPf6EOFdIeFdoFbp9edfk8MHQvTfBq6u9vLOQHQuJPJBDBDTZNYOsoXMY488R3H9GhBpDk1Vej4d6NNZtoGoNai4Eq0//demcfq7e7hdQSwMEFAACAAgAWmfO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WmfOSFHldcZvAAAAdgAAABwAAAB1bml2ZXJzYWwvbG9jYWxfc2V0dGluZ3MueG1sDcyxDoJADIDhnadouoO6OXAwmLipg/AADVfIJb3WcI2Rt/e2f/jy9+MvC3x5L8k04KU7I7AuFpNuAefp3l4RipNGElMOqIYwDk0vtpC82b3CAh+hg/eJcw3nJ+Uqb6bO6vBSOaCFR32uiSOehuYP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FpnzkjJGH6LcgEAAPsCAAApAAAAdW5pdmVyc2FsL3NraW5fY3VzdG9taXphdGlvbl9zZXR0aW5ncy54bWyNUttqGzEQfc9XiPyAJY1uC1uDblsMwSnEEPpUtl61LE20ZaXQEPTx1SYxjhuXVvM0c86cYUanTT/GaB9Snu7Hpz6PU7wJOY/xe1pfINTup7tp/jSHFHJaHSu3YxymX5v4bVpqtZpyH4d+HuyCpjVG3fNDSmrlVM2YYRRJ5qlXyHluK9aAa8BWzFFi29UfEi+6c9iHmM+rtqsT9H3DJqYw500cwuMaTtlvodMNPs79MFZeWgu2RDlMLY4tgRjhkvtCNQAIZLkjDhcpG6kJ8phxDMUoChQQ4Zw0ohBJOdSsa0RVYb4RiEnGqCvU09qNtDaO2iKhIUTXaV41tnSdkRgjQggwV7iAzmBU2VA1NKjlgODAgCjaaKIAdbYzHSveeWE5UtQLjAszBjA+Hve43dtzHav/vc7hnP8QPPsFZ9HFW6sz5mr3D/Ncybtw//OuzwF97VPYDB8u7fV257e7L9fbq8+Xr9589vGBuRi2bv5Xf/8GUEsDBBQAAgAIAFpnzkgM1XO42g4AAKcbAAAXAAAAdW5pdmVyc2FsL3VuaXZlcnNhbC5wbmftV/lXk1e3fqktWhWH1XpFAsShX1uRglEBmYIIFl01QCSVgoRQUSlTkCEJUwItXxVRSEcGEdBoA2FIjJEpgUSqkLYRohKIEAPaFJCMQkxCJnJf8OvqXXet+xdcfnhX3v3kPec8Z+/n7LP3pcjwMIe1TmsBAHA4djT0BACs2gIAb5WusQcR+x/Eu8Afu+wTYYcB+pDzLGi8nRSMCAYAJnmd5ct3QPvd80djsgFgw/2lx46f0XQGACABx0KDUbnxKimi5YOpbfwXxuNGgAR02m3tQ5z/iNLy8QcJpTvlh1GbHhR/QP/pbVjX5s05NyjfXC/dvqMJ8t6O72rqNE9+J/7AD4jKNihsd/c39q71GKqhN9PVftIRIaNFWPNZS7Lpz8ueJxuI+jH5jxFwX+2Li9C3AMDyaM3IuhEH7esQlEUGtX0VDW7ji2aS43AMKo5b2I3eBAAJdfJSVtOCScGQLPHvoNV3oRouyc+Bo9OiAjNnGUXWVP/3wO9q5Zc+k64HgGL0JdA923e6ga+lTeCQnRTw29LSFXAFXAFXwBVwBVwBV8AVcAVcAf8fglVcy7wA7Jru3QgFO4pNm8HXQ6Eo8J/NSDsACP2/Qd+P3ehx3XfyZ3+pOhkBN/4l71sNjZNmCwN9rrHROLMcP6pSqVcDgGIwkYvtwSFFKk/Pnle/xst+je0Y3aYgiIkgFDTdlatpWrBohdE8qypDAim42Sw51cnhBAFAnGI4Iqj3y8mAcFHXbfUpQkNS+8MjEK2aQqJyntmIKpctQrg5rWBVRg6OwzH/mL9onBHmaCtJ2trJVpDPj6keRdpBn+iIgLkHNUGLc2Txw5lc+MLzEqjeKvDkFY70GGdOCAa153T7IQKrtsHWkzLRVShuULD5v+WlJUqyNga+fjRgrrk6qfIjb6WFCD9luwCSkVrmTGYaG2l9sbHoK42htXJ2NPAdHStQ4/PMUFF2OTZtmUtT35iQpGexvo71KZrtkGA503fW/sDusb89NV2bATez4ypkTUQMDGm20Dlq0w73lOdw0n9NVZ7CxkD+3R5PbMOldsMYrlu9Ihl5MnOeNNzg6EtOT4ulq1PRRYGVqYs9E3m++m1DbDV6QwV29T28buDBTTJ83BUTfowwmST1a7xFGpgxfiiaQD6WNl2mcIIuNgd/4aCWpzo8YZ8957VdZV+oG3od8F2LYnzK9NsIqWH1S50H8dtQIs85N/rQqLCZy9jkHMTa/K/E7vyAK/ujvY42CN2e5Qwj0qvXK1x3XcTeVN9fIA1n4Rr4MuMXyLnEay+eTaXdktjdRtfNKSv2NFI5Gha2LioqSKHmQg+jnL8qPH5GvKYpeDZgbxy/pgwaYT1eGcRxKhSLzypHDDL3ww4W/nWu/UxizT7XjV4JmHpcU1GGaYxecMWZXW7iujZKKiGZMAx+osJIt0RKXnYEZvsD3i3CcQL/pyiR1BbTOUSjicu0Juta5GanVT3YidaJd+snd6tFh/A9kKE5XBBn8xaBHR7cYHUV07KXzjpFklwnShM/kA7QBekc4iW1MXe9tAP0Hf9ResFoWzZo2I3SyL9em9cg3XHmBBAqkydGSq2TVU1ryu3ifTI6nEWDKdtjtO/0k1vMY2hh00s6r7RMipPU4xTOIZ0qkBN7NqLIFMWxeLDTV7Vm/8Grfjar72s9NYMaaRhU6fvgoUe+Wv+KnRdCvHVWum/L+7oYvZr12jma+O/kDd1Ggpt8fm5z4z5beH9rJRQKdZMZXOR3MtH3qZO0p68dj3UyFVlif7f6vOmakYtQUpdpQUbe6HqU8M/64T7/CkaCS+dM5Cva9Aez/mBb9ypGfc9qeg3xHCgeJ6Wc9lX5eT6WNog8kMi+2+oI3OghnOUb5W1nZaZze0Pq+UCSt47l+CKyRG/qRr0ufwX5HonhPy+Ib6QnubaKD5Hik3xvN6SDUbpTnh+nzj5Fj0YF6J8mtvBsVo2toMNGyJ/6OXr8bOdsR6BidOycNJ1G4/TkLDF0bwwx9LVKvO89Ydp2SsubJVuXBHOS/PVfnqvLyiIdHg0kpNdNhUVcmGM2/pIu5htpRDTU023XzoEep9/IeTh8QhzcRtGvqWA+s7AgdpFVYjFiFciSUFUV0okU+x4+WyW5szvthFTLFNkp56cEtgIqY4irGUL1LPx5OUkrn0d4Fi4HXCHCyztEokEMIW+ZZkw4pnCuP+Y8TqBuBvmdmJ9JVDh894ufNmBanCoIYFTMRATqRF78zryaGBcDH5eTlKFgp8QT0UMS6vIu0sHpiNc8IZ1MdZiVs/REaVNtIwYtyR3Xi8vrhQ8q3F3ueF74y7An9J3zOSDDK8EFCNx2ZeVuHbMpL98gJUjsCJ2qsSwjTl4cV2KCDWoHeHxx+LKmquXcchr2PrV0nAqya4V/NukShG/HOq1S+NXTa+VPuap8OY4yTU6cn68+OJRDtjPD2VbYkvePa+9x4yenBdNi7hRKq9C1UY1e19+6SWUGeSNq4yMImS810aVrn79kzyT2Ru2nOh0lCNYrqFNfsyT6tHh88vDdOOzi+LKLaMk963w0tfl9AQfcQX2thxJfIwuUT8MQiddPuX04LfgU9ZCvWFucWZn/4BBCq3Mv94mbZgHtWATu2rUq6eedEeekfpIrNPVkVxoadcVYxwyXavIdHJHtVxqZRT4qTogo8abko9o3ZGQHzZGrJxAl03Pqh9Xye7GrJWo0DSthTc2zEMPVk0TVGz1FKMT+n+MwghvQEnmHw95rfExBc7LvdZekjXKzh9sfCgaPhDc6fiW+m5wQMNHbsOr02w/nF7pbsA0P2biOmsbMho2XyvbpZV+QujcKmBSKK0QKHwPvvDBxIJSP8nSXWr5cPBiJqJ34Xr7kgW3eiESSoX14KVcM07Y+Dimh5EjsHdmyAW5KsyzLASso/TY/5Na0sGTC6f2qqX2yfHay61EyCyLrOmgv5fvVStpYCAQOo+gYsbb43Bs90p8Ve6FvDe3q9H4oK/HIkVn97x9STpcsXYotk7ZFQ9LG0hj0SS0bV5yKE/JhOE3Pw5TFhV/aYTjBz6AvsHVfDh+YJmD8lxXNaU6MJOQ1gvJ45OKjB7XBOxNg37trTUpzH76urZ6cJJt3chZOszbt+lSe2nZquIMsxD5R/QiKy9trROVq4Khn2E3VmqQY7u/eRUratFBrj5yDCpLFeZfUizlujvK+/Jk6At2VtPBiREYOIv282jU3AWdWdTZ8sssjgaM2HqROBefUzZ0+EeXDW47O+loqjGd+I56xI725o+seziv72axtYJa9oF2YZKVeFaKufK3da98rc7gFuxfvak4d997rqnkmzjxf+DrZuPUH/eP/MCw3w4buinmpTuZzloJ4xv6i411Uo+HYBWaR0N9NzgQ/Q4T2/8pb1DFGGCRdC+t802q5X0SQ9fXYvva0tmH01lcYqTbTGSWue4J2auxWpP7DcSpL+59T5i379ibV112eai3oLpwF9dSjH09VMROhXulOjzxuUq7IjPOMINW+vfXCXKXJxAx/o2nRATW/kHqDSqSctvRVxOIraFO1R/llZflpOeYz7yGZkUk7SVYFpnPHY9rZ1Do1u9gmrydrMQevYtL8dHGQKEP44PL1M7xNc6s8ud5nMZCLZ6cL2Tg8TMPKz6QVkbe2Yo1YCcD6qKHwTiBJ2UxFrBr3cBsIq0pxWqW6Ks89KW4/MLpHtv4IglM/G98ogS4lpJSrGVqLqf1KmRG+YYtDe1EK5icTd3SbocA4MA4Dtf6edPHpp6jj8qDFZrLX4OPbl09l9OJ0VTzLWd2iWZPdZzEKi+DmaohixI5ewFXeLIBXGl0acV8ihUzYeTqjlrSDIdG3nkqq84skq/BaMTr+DWmvi/0BOAFeYl+N7s6aeo7J8fCqlh7oYoi/i6VWoLVTXkfpAj6Tx8UkxTPsx2TzsOdwVGfQsiNVsWqyyRGFhg/tE1kyoZUpNeMf6azziLuZgTr2QQ+I2ceh9YbrOl31Sz3fm3L6BK8YzQuBrQ6hQdWQjJ5MKhczxLMtmqN5ZqlmPHiPDxe7fXCEPSOAg9mNVvLCsUuM0twTZac5NnzkEhU4yVZsW6bsTStJdWnl5HnhqqqWzxVRxI0Jl2aBOq0cktlaukrZRDCZ+uKW71BPfKaU8mf+S7VQWeGvPlhAyNpwofnB1Pa7HrVVtOFQ3kK/Jz2m4vINSGh2u9p4hwyeDJE/QqZtV1DXkjPHc39cXiLx5fKxGNn3YED0iSQdcl375DPPdv73UaOqi6AUdxfox5Ik1tt7kLBuVYeEXvbtE4fDgqzuBptlRpX1bIEdfCBaUe9pfllPZvntimTCi5ybqSZC3ROp7n3Csphhy/pWnkZHikSfTKZDEurCoMS7gZXXmrFQMPuFf25tbwwJ0h8oLbvUtJAst38c1/Ymyq4h/2M8WFOkF+PgNov2pWGPx9U3Q0caG0jj6hJiadkxw1yjSTmftSm2alCwsDDcP+pA6Y41FI7xyXM7P/+nZBP9U7LtBsuSznEzzxMJowU5SKwUfQuDa7oP3AWDx8CI6EGf+G9EdR/8e4NNwmS88HftXUFSsHRDsYp0JVFUfv1NoZldz9hSENZPntsggSnn6VJJBo/oXRz76X1vnmXKM1oYaIjzT5ga0A/5a+L2F0+nECaJBDNIjRlBE+PE3mDon20olt6yFfWXY6tsMFPAIn8OMnbDBu33A6c90iZGf6acKNBITbxkYcpYbCPH47lNrr3Kz/2+WfFshnV9qQjnk7SyfMnZuNw/ktIq5qaHJ5CZm6FnzMousE1RKgl71BwN13vnBdBhprQasAeapa8DnlOafT4Oh7njXbbWp3wxQvQbqI0oCDviO+qfxj//Gwe/5V2deYuOSTax15eFueb9pUzc4RURCQCN8p3lRjxT0/WqkWQzZEaiLKilBJVUBOUtipStHi15Uj8AeBW16391f3EmeQtjfBtoS1ARcSawGxmv+dsAT7rkbyPWmpTVAQ54Go0LRSQhkcOdkySJxxoAuI2y7qVCKRSqhmvG6nRiTOcesCNEeaJ8LEWxbYsOZ9YgbKyad7DgPMCxI+Gh9MMJ3/w3UEsDBBQAAgAIAFpnzkhwa966SwAAAGoAAAAbAAAAdW5pdmVyc2FsL3VuaXZlcnNhbC5wbmcueG1ss7GvyM1RKEstKs7Mz7NVMtQzULK34+WyKShKLctMLVeoAIoBBSFASaESyDVCcMszU0oybJXMzUwRYhmpmekZJbZKpuYmcEF9oJEAUEsBAgAAFAACAAgAaGPOSBUOrShkBAAABxEAAB0AAAAAAAAAAQAAAAAAAAAAAHVuaXZlcnNhbC9jb21tb25fbWVzc2FnZXMubG5nUEsBAgAAFAACAAgAaGPOSAh+CyMpAwAAhgwAACcAAAAAAAAAAQAAAAAAnwQAAHVuaXZlcnNhbC9mbGFzaF9wdWJsaXNoaW5nX3NldHRpbmdzLnhtbFBLAQIAABQAAgAIAGhjzkiQtduluAIAAFMKAAAhAAAAAAAAAAEAAAAAAA0IAAB1bml2ZXJzYWwvZmxhc2hfc2tpbl9zZXR0aW5ncy54bWxQSwECAAAUAAIACABoY85IKpYPZ/4CAACXCwAAJgAAAAAAAAABAAAAAAAECwAAdW5pdmVyc2FsL2h0bWxfcHVibGlzaGluZ19zZXR0aW5ncy54bWxQSwECAAAUAAIACABoY85IoU//tJkBAAAdBgAAHwAAAAAAAAABAAAAAABGDgAAdW5pdmVyc2FsL2h0bWxfc2tpbl9zZXR0aW5ncy5qc1BLAQIAABQAAgAIAFpnzkg9PC/RwQAAAOUBAAAaAAAAAAAAAAEAAAAAABwQAAB1bml2ZXJzYWwvaTE4bl9wcmVzZXRzLnhtbFBLAQIAABQAAgAIAFpnzkhR5XXGbwAAAHYAAAAcAAAAAAAAAAEAAAAAABURAAB1bml2ZXJzYWwvbG9jYWxfc2V0dGluZ3MueG1sUEsBAgAAFAACAAgARJRXRyO0Tvv7AgAAsAgAABQAAAAAAAAAAQAAAAAAvhEAAHVuaXZlcnNhbC9wbGF5ZXIueG1sUEsBAgAAFAACAAgAWmfOSMkYfotyAQAA+wIAACkAAAAAAAAAAQAAAAAA6xQAAHVuaXZlcnNhbC9za2luX2N1c3RvbWl6YXRpb25fc2V0dGluZ3MueG1sUEsBAgAAFAACAAgAWmfOSAzVc7jaDgAApxsAABcAAAAAAAAAAAAAAAAApBYAAHVuaXZlcnNhbC91bml2ZXJzYWwucG5nUEsBAgAAFAACAAgAWmfOSHBr3rpLAAAAagAAABsAAAAAAAAAAQAAAAAAsyUAAHVuaXZlcnNhbC91bml2ZXJzYWwucG5nLnhtbFBLBQYAAAAACwALAEkDAAA3JgAAAAA="/>
  <p:tag name="ISPRING_PRESENTATION_TITLE" val="10079.pptx"/>
</p:tagLst>
</file>

<file path=ppt/theme/theme1.xml><?xml version="1.0" encoding="utf-8"?>
<a:theme xmlns:a="http://schemas.openxmlformats.org/drawingml/2006/main" name="Office 主题">
  <a:themeElements>
    <a:clrScheme name="DP01">
      <a:dk1>
        <a:srgbClr val="000000"/>
      </a:dk1>
      <a:lt1>
        <a:srgbClr val="FFFFFF"/>
      </a:lt1>
      <a:dk2>
        <a:srgbClr val="44546A"/>
      </a:dk2>
      <a:lt2>
        <a:srgbClr val="E7E6E6"/>
      </a:lt2>
      <a:accent1>
        <a:srgbClr val="548280"/>
      </a:accent1>
      <a:accent2>
        <a:srgbClr val="3F3F3F"/>
      </a:accent2>
      <a:accent3>
        <a:srgbClr val="7F7F7F"/>
      </a:accent3>
      <a:accent4>
        <a:srgbClr val="A5A5A5"/>
      </a:accent4>
      <a:accent5>
        <a:srgbClr val="D8D8D8"/>
      </a:accent5>
      <a:accent6>
        <a:srgbClr val="F2F2F2"/>
      </a:accent6>
      <a:hlink>
        <a:srgbClr val="FF0000"/>
      </a:hlink>
      <a:folHlink>
        <a:srgbClr val="954F72"/>
      </a:folHlink>
    </a:clrScheme>
    <a:fontScheme name="Temp">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07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899</Words>
  <Application>Microsoft Office PowerPoint</Application>
  <PresentationFormat>宽屏</PresentationFormat>
  <Paragraphs>259</Paragraphs>
  <Slides>31</Slides>
  <Notes>31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31</vt:i4>
      </vt:variant>
    </vt:vector>
  </HeadingPairs>
  <TitlesOfParts>
    <vt:vector size="35" baseType="lpstr">
      <vt:lpstr>微软雅黑</vt:lpstr>
      <vt:lpstr>Arial</vt:lpstr>
      <vt:lpstr>Calibri</vt:lpstr>
      <vt:lpstr>Office 主题</vt:lpstr>
      <vt:lpstr>PowerPoint 演示文稿</vt:lpstr>
      <vt:lpstr>PowerPoint 演示文稿</vt:lpstr>
      <vt:lpstr>PowerPoint 演示文稿</vt:lpstr>
      <vt:lpstr>公司简介</vt:lpstr>
      <vt:lpstr>公司架构</vt:lpstr>
      <vt:lpstr>PowerPoint 演示文稿</vt:lpstr>
      <vt:lpstr>健康</vt:lpstr>
      <vt:lpstr>环保</vt:lpstr>
      <vt:lpstr>安全</vt:lpstr>
      <vt:lpstr>PowerPoint 演示文稿</vt:lpstr>
      <vt:lpstr>国检</vt:lpstr>
      <vt:lpstr>国检</vt:lpstr>
      <vt:lpstr>国检</vt:lpstr>
      <vt:lpstr>国检</vt:lpstr>
      <vt:lpstr>国检</vt:lpstr>
      <vt:lpstr>国检能力</vt:lpstr>
      <vt:lpstr>分析</vt:lpstr>
      <vt:lpstr>分析</vt:lpstr>
      <vt:lpstr>分析</vt:lpstr>
      <vt:lpstr>分析</vt:lpstr>
      <vt:lpstr>分析</vt:lpstr>
      <vt:lpstr>分析</vt:lpstr>
      <vt:lpstr>分析</vt:lpstr>
      <vt:lpstr>分析</vt:lpstr>
      <vt:lpstr>分析</vt:lpstr>
      <vt:lpstr>分析</vt:lpstr>
      <vt:lpstr>分析</vt:lpstr>
      <vt:lpstr>分析</vt:lpstr>
      <vt:lpstr>分析</vt:lpstr>
      <vt:lpstr>分析</vt:lpstr>
      <vt:lpstr>分析能力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
  <cp:revision>1</cp:revision>
  <dcterms:created xsi:type="dcterms:W3CDTF">2017-02-23T02:39:51Z</dcterms:created>
  <dcterms:modified xsi:type="dcterms:W3CDTF">2019-07-26T06:43:00Z</dcterms:modified>
</cp:coreProperties>
</file>