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1" r:id="rId2"/>
    <p:sldId id="263" r:id="rId3"/>
    <p:sldId id="264" r:id="rId4"/>
    <p:sldId id="269" r:id="rId5"/>
    <p:sldId id="271" r:id="rId6"/>
    <p:sldId id="266" r:id="rId7"/>
    <p:sldId id="278" r:id="rId8"/>
    <p:sldId id="275" r:id="rId9"/>
    <p:sldId id="270" r:id="rId10"/>
    <p:sldId id="267" r:id="rId11"/>
    <p:sldId id="276" r:id="rId12"/>
    <p:sldId id="294" r:id="rId13"/>
    <p:sldId id="295" r:id="rId14"/>
    <p:sldId id="296" r:id="rId15"/>
    <p:sldId id="297" r:id="rId16"/>
    <p:sldId id="290" r:id="rId17"/>
    <p:sldId id="292" r:id="rId18"/>
    <p:sldId id="299" r:id="rId19"/>
    <p:sldId id="302" r:id="rId20"/>
    <p:sldId id="283" r:id="rId21"/>
    <p:sldId id="293" r:id="rId22"/>
    <p:sldId id="300" r:id="rId23"/>
    <p:sldId id="308" r:id="rId24"/>
    <p:sldId id="301" r:id="rId25"/>
    <p:sldId id="298" r:id="rId26"/>
    <p:sldId id="303" r:id="rId27"/>
    <p:sldId id="304" r:id="rId28"/>
    <p:sldId id="305" r:id="rId29"/>
    <p:sldId id="306" r:id="rId30"/>
    <p:sldId id="307" r:id="rId31"/>
    <p:sldId id="29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80"/>
    <a:srgbClr val="E1D3B8"/>
    <a:srgbClr val="2CBEFD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387" autoAdjust="0"/>
  </p:normalViewPr>
  <p:slideViewPr>
    <p:cSldViewPr snapToGrid="0">
      <p:cViewPr varScale="1">
        <p:scale>
          <a:sx n="63" d="100"/>
          <a:sy n="63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3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2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8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8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6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96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0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8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9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4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7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4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9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74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8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12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887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80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952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3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0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2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7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8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7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4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2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5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9778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3329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579778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783329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50807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6440488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16" y="1902361"/>
            <a:ext cx="3417953" cy="33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93797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429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665628" y="128585"/>
            <a:ext cx="952637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92" y="472318"/>
            <a:ext cx="6524173" cy="635529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4024" y="1948998"/>
            <a:ext cx="1072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China Certification &amp; Inspection Group Macau Co., LTD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9AFDC448-2F44-44E5-8440-B66227D96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51" y="4480441"/>
            <a:ext cx="2000552" cy="20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04513" y="3927654"/>
            <a:ext cx="2565779" cy="903653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160840" y="3834716"/>
            <a:ext cx="3153154" cy="1089529"/>
          </a:xfrm>
        </p:spPr>
        <p:txBody>
          <a:bodyPr/>
          <a:lstStyle/>
          <a:p>
            <a:r>
              <a:rPr lang="en-US" altLang="zh-CN" dirty="0"/>
              <a:t>Testing&amp; Analysis Center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5654686" y="2099862"/>
            <a:ext cx="4403714" cy="1329138"/>
          </a:xfrm>
        </p:spPr>
        <p:txBody>
          <a:bodyPr/>
          <a:lstStyle/>
          <a:p>
            <a:r>
              <a:rPr lang="en-US" altLang="zh-CN" sz="3600" dirty="0">
                <a:latin typeface="+mn-ea"/>
                <a:cs typeface="+mn-ea"/>
                <a:sym typeface="+mn-lt"/>
              </a:rPr>
              <a:t>LABORATORY CAPABILITY</a:t>
            </a:r>
            <a:endParaRPr lang="zh-CN" altLang="en-US" sz="3600" dirty="0">
              <a:latin typeface="+mn-ea"/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655CAC63-8295-4F59-AEEC-C93830991EBA}"/>
              </a:ext>
            </a:extLst>
          </p:cNvPr>
          <p:cNvSpPr/>
          <p:nvPr/>
        </p:nvSpPr>
        <p:spPr>
          <a:xfrm>
            <a:off x="2522480" y="5979632"/>
            <a:ext cx="7147040" cy="5644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Reception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643" y="616758"/>
            <a:ext cx="4669676" cy="523220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9367E17-EB4B-480E-BC37-C1ACFBECA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3530" r="7651" b="9569"/>
          <a:stretch/>
        </p:blipFill>
        <p:spPr>
          <a:xfrm>
            <a:off x="2522480" y="1189606"/>
            <a:ext cx="7147040" cy="47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101023" y="1192904"/>
            <a:ext cx="1262020" cy="5142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732DBE9-D78B-45FC-8119-DEDCC9210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17" y="1192904"/>
            <a:ext cx="7214891" cy="51429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390C35-3F68-42F3-BB1E-18167C8EBA06}"/>
              </a:ext>
            </a:extLst>
          </p:cNvPr>
          <p:cNvSpPr txBox="1"/>
          <p:nvPr/>
        </p:nvSpPr>
        <p:spPr>
          <a:xfrm>
            <a:off x="9523493" y="2157621"/>
            <a:ext cx="461665" cy="3507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4D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Ultrasound Examination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43B2AC9-16F1-4C2B-8F49-52F3EDBC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7" y="591307"/>
            <a:ext cx="4669676" cy="523220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335" y="616590"/>
            <a:ext cx="4669676" cy="523220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84540" y="1264504"/>
            <a:ext cx="1423192" cy="5154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X-Ray Laboratory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04F710E-2E95-4665-A2F1-251A438D5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32" y="1264504"/>
            <a:ext cx="6878806" cy="5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318B934A-ED86-4715-A7E5-FFE841089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07" y="1151017"/>
            <a:ext cx="7020889" cy="520673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1A45B4C-2453-40AE-A4BA-4DD538F69969}"/>
              </a:ext>
            </a:extLst>
          </p:cNvPr>
          <p:cNvSpPr/>
          <p:nvPr/>
        </p:nvSpPr>
        <p:spPr>
          <a:xfrm>
            <a:off x="9314233" y="1151017"/>
            <a:ext cx="1164919" cy="5206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Waiting Area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6DD7A23-A8F8-4B78-AE4E-633B3B0B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66" y="627797"/>
            <a:ext cx="4669676" cy="523220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1505" y="1085350"/>
            <a:ext cx="1357401" cy="54173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Laboratory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D3F7565-1B17-45EC-A61F-865083E51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6" y="1085351"/>
            <a:ext cx="7024452" cy="541732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AAB118F-51F8-4843-A239-9178643D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5" y="562129"/>
            <a:ext cx="4669676" cy="523220"/>
          </a:xfrm>
        </p:spPr>
        <p:txBody>
          <a:bodyPr/>
          <a:lstStyle/>
          <a:p>
            <a:r>
              <a:rPr lang="en-US" altLang="zh-CN" dirty="0"/>
              <a:t>Kuok Kim Hygiene Testing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5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755779" y="89632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1544" y="1040223"/>
            <a:ext cx="2562584" cy="46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Visceral Scan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28054" y="1526320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0863" y="1623458"/>
            <a:ext cx="2257760" cy="517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Liver</a:t>
            </a:r>
            <a:endParaRPr lang="zh-CN" altLang="zh-CN" sz="1200" dirty="0"/>
          </a:p>
          <a:p>
            <a:r>
              <a:rPr lang="en-US" altLang="zh-CN" sz="1200" dirty="0"/>
              <a:t>Gall bladder</a:t>
            </a:r>
            <a:endParaRPr lang="zh-CN" altLang="zh-CN" sz="1200" dirty="0"/>
          </a:p>
          <a:p>
            <a:r>
              <a:rPr lang="en-US" altLang="zh-CN" sz="1200" dirty="0"/>
              <a:t>The spleen</a:t>
            </a:r>
            <a:endParaRPr lang="zh-CN" altLang="zh-CN" sz="1200" dirty="0"/>
          </a:p>
          <a:p>
            <a:r>
              <a:rPr lang="en-US" altLang="zh-CN" sz="1200" dirty="0"/>
              <a:t>The pancreas</a:t>
            </a:r>
            <a:endParaRPr lang="zh-CN" altLang="zh-CN" sz="1200" dirty="0"/>
          </a:p>
          <a:p>
            <a:r>
              <a:rPr lang="en-US" altLang="zh-CN" sz="1200" dirty="0"/>
              <a:t>Kidney</a:t>
            </a:r>
            <a:endParaRPr lang="zh-CN" altLang="zh-CN" sz="1200" dirty="0"/>
          </a:p>
          <a:p>
            <a:r>
              <a:rPr lang="en-US" altLang="zh-CN" sz="1200" dirty="0"/>
              <a:t>The prostate gland</a:t>
            </a:r>
            <a:endParaRPr lang="zh-CN" altLang="zh-CN" sz="1200" dirty="0"/>
          </a:p>
          <a:p>
            <a:r>
              <a:rPr lang="en-US" altLang="zh-CN" sz="1200" dirty="0"/>
              <a:t>Bladder</a:t>
            </a:r>
            <a:endParaRPr lang="zh-CN" altLang="zh-CN" sz="1200" dirty="0"/>
          </a:p>
          <a:p>
            <a:r>
              <a:rPr lang="en-US" altLang="zh-CN" sz="1200" dirty="0"/>
              <a:t>Digestive system scan (liver, bile, spleen, pancreas)</a:t>
            </a:r>
            <a:endParaRPr lang="zh-CN" altLang="zh-CN" sz="1200" dirty="0"/>
          </a:p>
          <a:p>
            <a:r>
              <a:rPr lang="en-US" altLang="zh-CN" sz="1200" dirty="0"/>
              <a:t>Urinary system scan (double kidney, bladder, prostate)</a:t>
            </a:r>
            <a:endParaRPr lang="zh-CN" altLang="zh-CN" sz="1200" dirty="0"/>
          </a:p>
          <a:p>
            <a:r>
              <a:rPr lang="en-US" altLang="zh-CN" sz="1200" dirty="0"/>
              <a:t>Upper abdominal scan (liver, bile, spleen, pancreas, kidney)</a:t>
            </a:r>
            <a:endParaRPr lang="zh-CN" altLang="zh-CN" sz="1200" dirty="0"/>
          </a:p>
          <a:p>
            <a:r>
              <a:rPr lang="en-US" altLang="zh-CN" sz="1200" dirty="0"/>
              <a:t>Total abdominal examination (liver, bile, spleen, pancreas, kidney, bladder, prostate or uterine appendices)</a:t>
            </a:r>
            <a:endParaRPr lang="zh-CN" altLang="zh-CN" sz="1200" dirty="0"/>
          </a:p>
          <a:p>
            <a:r>
              <a:rPr lang="en-US" altLang="zh-CN" sz="1200" dirty="0"/>
              <a:t>Pelvic scan (bladder, prostate or uterine appendages)</a:t>
            </a:r>
            <a:endParaRPr lang="zh-CN" altLang="zh-CN" sz="1200" dirty="0"/>
          </a:p>
          <a:p>
            <a:r>
              <a:rPr lang="en-US" altLang="zh-CN" sz="1200" dirty="0"/>
              <a:t>Gynecological scan (uterus, appendix)</a:t>
            </a:r>
            <a:endParaRPr lang="zh-CN" altLang="zh-CN" sz="1200" dirty="0"/>
          </a:p>
          <a:p>
            <a:r>
              <a:rPr lang="en-US" altLang="zh-CN" sz="1200" dirty="0"/>
              <a:t>Follicular development monitoring</a:t>
            </a:r>
            <a:endParaRPr lang="zh-CN" altLang="zh-CN" sz="1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0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52616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79090" y="89804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406883" y="957373"/>
            <a:ext cx="264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Gynecological Scan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16744" y="1815189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63001" y="2015139"/>
            <a:ext cx="2120484" cy="132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ym typeface="+mn-lt"/>
              </a:rPr>
              <a:t>Regular Inspection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ym typeface="+mn-lt"/>
              </a:rPr>
              <a:t>Measure the NT value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sym typeface="+mn-lt"/>
              </a:rPr>
              <a:t>4D ultrasound scan of the fetus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075927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25716" y="349930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26820" y="3636109"/>
            <a:ext cx="257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Superficial organ scanning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28469" y="446710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428469" y="4507410"/>
            <a:ext cx="2597105" cy="175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Glandular gland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Mammary gland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Testis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Subcutaneous mass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Other individual parts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999238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26200" y="9146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401509" y="973969"/>
            <a:ext cx="25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Cardiovascular Doppler Scan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526200" y="1815189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401512" y="1908969"/>
            <a:ext cx="1956426" cy="246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Carotid artery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Vertebral artery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Renal artery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Abdominal aorta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Single artery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Single vein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The heart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9C3C0F9-F91C-472F-8517-1D7179CEE9DF}"/>
              </a:ext>
            </a:extLst>
          </p:cNvPr>
          <p:cNvCxnSpPr/>
          <p:nvPr/>
        </p:nvCxnSpPr>
        <p:spPr>
          <a:xfrm>
            <a:off x="6401509" y="446710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F45188A-E4B9-484F-872E-2F672AF29F3F}"/>
              </a:ext>
            </a:extLst>
          </p:cNvPr>
          <p:cNvSpPr txBox="1"/>
          <p:nvPr/>
        </p:nvSpPr>
        <p:spPr>
          <a:xfrm>
            <a:off x="6314731" y="4532807"/>
            <a:ext cx="232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Electrocardiogram(ECG)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52DCCF-947D-4EEE-BD02-14EDBB38CED2}"/>
              </a:ext>
            </a:extLst>
          </p:cNvPr>
          <p:cNvCxnSpPr/>
          <p:nvPr/>
        </p:nvCxnSpPr>
        <p:spPr>
          <a:xfrm>
            <a:off x="6314731" y="538364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9613E35-C163-48CA-BC89-C813AFDC3125}"/>
              </a:ext>
            </a:extLst>
          </p:cNvPr>
          <p:cNvSpPr txBox="1"/>
          <p:nvPr/>
        </p:nvSpPr>
        <p:spPr>
          <a:xfrm>
            <a:off x="6291328" y="5616199"/>
            <a:ext cx="211974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 dirty="0">
                <a:cs typeface="+mn-ea"/>
                <a:sym typeface="+mn-lt"/>
              </a:rPr>
              <a:t>EKG Resting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C59AFA6-7D73-40B3-A528-0B7F0E47C491}"/>
              </a:ext>
            </a:extLst>
          </p:cNvPr>
          <p:cNvCxnSpPr/>
          <p:nvPr/>
        </p:nvCxnSpPr>
        <p:spPr>
          <a:xfrm>
            <a:off x="9351106" y="9146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CF97556-0769-44D1-A78C-47041076083C}"/>
              </a:ext>
            </a:extLst>
          </p:cNvPr>
          <p:cNvSpPr txBox="1"/>
          <p:nvPr/>
        </p:nvSpPr>
        <p:spPr>
          <a:xfrm>
            <a:off x="9226416" y="973969"/>
            <a:ext cx="22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X Ray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2D40D85-E345-4E04-9FBE-1886A9943D52}"/>
              </a:ext>
            </a:extLst>
          </p:cNvPr>
          <p:cNvCxnSpPr/>
          <p:nvPr/>
        </p:nvCxnSpPr>
        <p:spPr>
          <a:xfrm>
            <a:off x="9351105" y="151564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2847367-EF25-48F4-94D1-21FBFCC27DE5}"/>
              </a:ext>
            </a:extLst>
          </p:cNvPr>
          <p:cNvSpPr txBox="1"/>
          <p:nvPr/>
        </p:nvSpPr>
        <p:spPr>
          <a:xfrm>
            <a:off x="9210707" y="1623458"/>
            <a:ext cx="2413254" cy="504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Chest film (positive position)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Rib (positive, oblique)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Clavicle (AP)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Cervical, thoracic, lumbosacral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Shoulder joint (AP)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Sternoclavicular joint (AP)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 err="1"/>
              <a:t>Humerus</a:t>
            </a:r>
            <a:r>
              <a:rPr lang="en-US" altLang="zh-CN" sz="1200" dirty="0"/>
              <a:t> (normal,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Forearm (front, side)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Elbow joint (normal,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Wrist joint (positive,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Hand and phalanx (normal,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Pelvis (AP)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Femur (anteroposterior,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Knee joint (positive,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Tibia, fibula (normal,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Ankle joint (positive, lateral)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Feet, toes (positive, oblique)</a:t>
            </a:r>
            <a:endParaRPr lang="zh-CN" altLang="zh-CN" sz="1200" dirty="0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018B5DC0-D077-49B1-B5E9-4BA978E518E7}"/>
              </a:ext>
            </a:extLst>
          </p:cNvPr>
          <p:cNvSpPr txBox="1">
            <a:spLocks/>
          </p:cNvSpPr>
          <p:nvPr/>
        </p:nvSpPr>
        <p:spPr>
          <a:xfrm>
            <a:off x="451345" y="452979"/>
            <a:ext cx="311165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Kuok Kim Capacity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15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825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82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32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75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775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9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925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425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2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2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8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1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475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975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4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9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1875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375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20" grpId="0"/>
      <p:bldP spid="22" grpId="0"/>
      <p:bldP spid="29" grpId="0"/>
      <p:bldP spid="31" grpId="0"/>
      <p:bldP spid="36" grpId="0"/>
      <p:bldP spid="38" grpId="0"/>
      <p:bldP spid="40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93075" y="6187766"/>
            <a:ext cx="6782937" cy="3532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 Spectrographic Laboratory 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148A71C-F1E6-4A83-B848-D48AF3636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1100562"/>
            <a:ext cx="6782937" cy="508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61237" y="6035219"/>
            <a:ext cx="6423957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Physics and Chemistry Laboratory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141D49-7E02-4748-8E5D-1FBC637F1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37" y="1217251"/>
            <a:ext cx="6423957" cy="4817968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4EC4CB76-A5B7-4EF7-AD6F-B3838781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9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79AF674-D6FD-4CA9-B7D0-A7BC9AC3E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43" y="1187355"/>
            <a:ext cx="6410784" cy="481002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8B38538-75E9-4F99-9111-6989D76CBE81}"/>
              </a:ext>
            </a:extLst>
          </p:cNvPr>
          <p:cNvSpPr/>
          <p:nvPr/>
        </p:nvSpPr>
        <p:spPr>
          <a:xfrm>
            <a:off x="3078544" y="5997377"/>
            <a:ext cx="6410784" cy="4958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Microbiology Laboratory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EED4D6-BF77-40FD-8495-E241FF29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691458"/>
            <a:ext cx="3749039" cy="495897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2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0444" y="822675"/>
            <a:ext cx="2326741" cy="27889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73913" y="1766357"/>
            <a:ext cx="28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2283" y="4943703"/>
            <a:ext cx="226866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25496" y="4933269"/>
            <a:ext cx="268300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PRODUCT&amp;SERVICES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33047" y="4837849"/>
            <a:ext cx="26830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LABORATORY CAPABILITY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18255" y="2784055"/>
            <a:ext cx="358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CCIC MACAU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3665892" y="4384499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8478988" y="4399023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>
            <a:off x="6012593" y="4384499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7" grpId="0"/>
      <p:bldP spid="39" grpId="0"/>
      <p:bldP spid="32" grpId="0"/>
      <p:bldP spid="35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83086" y="6090408"/>
            <a:ext cx="6979529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 Sample Pretreatment Lab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E2A1E735-952B-4B9E-BE6E-111E80CC5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6" y="1283763"/>
            <a:ext cx="6982169" cy="480664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91DEC3B7-A009-4A0F-8228-C85CBC34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7" y="59231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4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8F10AF3-FC24-44C1-8C45-584A5ECE8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80" y="1191603"/>
            <a:ext cx="6463168" cy="484737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94478" y="6038976"/>
            <a:ext cx="6463170" cy="593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Animal and Plant Inspection and Quarantine Laboratory</a:t>
            </a:r>
            <a:endParaRPr lang="zh-CN" altLang="en-US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B8D4561-E9C6-404A-9FB2-82C0F1DC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98246" y="6111292"/>
            <a:ext cx="6563868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 Chromatography and Mass Spectrometry Lab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D73B97-F689-4B68-9ABA-14A4DFACF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46" y="1191890"/>
            <a:ext cx="6563867" cy="491940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D64AFA70-5342-47CD-8EE1-DAA96344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32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4F529B0F-1108-42BB-A0DD-AA0766145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1098079"/>
            <a:ext cx="7223547" cy="4869382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3207224" y="5903062"/>
            <a:ext cx="7223548" cy="4273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 Chromatography and Mass Spectrometry Lab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B473694-F803-40F6-8077-EF301ED4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4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1122" y="6199464"/>
            <a:ext cx="6687403" cy="431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sz="2000" b="1" dirty="0"/>
              <a:t>Gas Chromatograph </a:t>
            </a:r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(GC)</a:t>
            </a:r>
          </a:p>
        </p:txBody>
      </p:sp>
      <p:pic>
        <p:nvPicPr>
          <p:cNvPr id="12" name="图片 29" descr="IMG_6220.JPG">
            <a:extLst>
              <a:ext uri="{FF2B5EF4-FFF2-40B4-BE49-F238E27FC236}">
                <a16:creationId xmlns:a16="http://schemas.microsoft.com/office/drawing/2014/main" id="{804367AE-D8AB-4DE6-88F1-638E5270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122" y="1042294"/>
            <a:ext cx="6687403" cy="515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46F8795D-5A3D-4A5D-9706-1D444734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6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48668" y="6216728"/>
            <a:ext cx="6928570" cy="4075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UPLC/MS/MS</a:t>
            </a:r>
          </a:p>
        </p:txBody>
      </p:sp>
      <p:pic>
        <p:nvPicPr>
          <p:cNvPr id="13" name="图片 30" descr="IMG_6221.JPG">
            <a:extLst>
              <a:ext uri="{FF2B5EF4-FFF2-40B4-BE49-F238E27FC236}">
                <a16:creationId xmlns:a16="http://schemas.microsoft.com/office/drawing/2014/main" id="{80917EB4-355E-4EAA-9790-0FD882DD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669" y="1018479"/>
            <a:ext cx="6928569" cy="519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B1B92BBD-84C9-49ED-93C6-B457643A683E}"/>
              </a:ext>
            </a:extLst>
          </p:cNvPr>
          <p:cNvSpPr txBox="1">
            <a:spLocks/>
          </p:cNvSpPr>
          <p:nvPr/>
        </p:nvSpPr>
        <p:spPr>
          <a:xfrm>
            <a:off x="483176" y="532357"/>
            <a:ext cx="4556440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1" descr="IMG_6222.JPG">
            <a:extLst>
              <a:ext uri="{FF2B5EF4-FFF2-40B4-BE49-F238E27FC236}">
                <a16:creationId xmlns:a16="http://schemas.microsoft.com/office/drawing/2014/main" id="{BA65D1C0-99AD-463E-A01B-23A307F8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348" y="1156342"/>
            <a:ext cx="6591093" cy="49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3357347" y="6098796"/>
            <a:ext cx="6591093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sz="2000" b="1" dirty="0"/>
              <a:t>Liquid Chromatography (</a:t>
            </a:r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LC)</a:t>
            </a:r>
            <a:endParaRPr lang="zh-CN" altLang="en-US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6E855C5-2A29-428D-BBDF-74E5014D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34" y="577342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F0174F58-521F-4D81-9409-8FC56DD57374}"/>
              </a:ext>
            </a:extLst>
          </p:cNvPr>
          <p:cNvSpPr/>
          <p:nvPr/>
        </p:nvSpPr>
        <p:spPr>
          <a:xfrm>
            <a:off x="3037840" y="6152168"/>
            <a:ext cx="6765634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Atomic Absorption Spectrophotometry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(AA)</a:t>
            </a:r>
          </a:p>
        </p:txBody>
      </p:sp>
      <p:pic>
        <p:nvPicPr>
          <p:cNvPr id="10" name="图片 25" descr="IMG_6216.JPG">
            <a:extLst>
              <a:ext uri="{FF2B5EF4-FFF2-40B4-BE49-F238E27FC236}">
                <a16:creationId xmlns:a16="http://schemas.microsoft.com/office/drawing/2014/main" id="{F6A23316-56C5-424A-AB71-0C90B5D1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7840" y="1104140"/>
            <a:ext cx="6765634" cy="50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C539A3C-B6ED-4BB1-8358-DF173E9C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0265"/>
            <a:ext cx="4815840" cy="523875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05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13" y="688071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  <p:pic>
        <p:nvPicPr>
          <p:cNvPr id="12" name="图片 26" descr="IMG_6217.JPG">
            <a:extLst>
              <a:ext uri="{FF2B5EF4-FFF2-40B4-BE49-F238E27FC236}">
                <a16:creationId xmlns:a16="http://schemas.microsoft.com/office/drawing/2014/main" id="{06B1D25C-20C7-4907-B450-7A9C5651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463" y="1163673"/>
            <a:ext cx="6659143" cy="49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8B38538-75E9-4F99-9111-6989D76CBE81}"/>
              </a:ext>
            </a:extLst>
          </p:cNvPr>
          <p:cNvSpPr/>
          <p:nvPr/>
        </p:nvSpPr>
        <p:spPr>
          <a:xfrm>
            <a:off x="3275463" y="6156280"/>
            <a:ext cx="6659143" cy="4963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Atomic Fluorescence Spectrophotometer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(AFS)</a:t>
            </a:r>
          </a:p>
        </p:txBody>
      </p:sp>
    </p:spTree>
    <p:extLst>
      <p:ext uri="{BB962C8B-B14F-4D97-AF65-F5344CB8AC3E}">
        <p14:creationId xmlns:p14="http://schemas.microsoft.com/office/powerpoint/2010/main" val="21460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3138985" y="5975728"/>
            <a:ext cx="6499966" cy="561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/>
              <a:t>Inductively Coupled Plasma Source Mass Spectrometer</a:t>
            </a:r>
            <a:r>
              <a:rPr lang="zh-CN" altLang="en-US" sz="1600" b="1" dirty="0">
                <a:solidFill>
                  <a:schemeClr val="bg1"/>
                </a:solidFill>
                <a:ea typeface="宋体" charset="-122"/>
              </a:rPr>
              <a:t>（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ICP/MS</a:t>
            </a:r>
            <a:r>
              <a:rPr lang="zh-CN" altLang="en-US" sz="1600" b="1" dirty="0">
                <a:solidFill>
                  <a:schemeClr val="bg1"/>
                </a:solidFill>
                <a:ea typeface="宋体" charset="-122"/>
              </a:rPr>
              <a:t>）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3" name="图片 27" descr="IMG_6218.JPG">
            <a:extLst>
              <a:ext uri="{FF2B5EF4-FFF2-40B4-BE49-F238E27FC236}">
                <a16:creationId xmlns:a16="http://schemas.microsoft.com/office/drawing/2014/main" id="{48216717-E15F-41E2-A9BA-3072A8F6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985" y="1099044"/>
            <a:ext cx="6499966" cy="48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5FAF36CD-35C6-4A51-88D4-8AEEDE79DEB5}"/>
              </a:ext>
            </a:extLst>
          </p:cNvPr>
          <p:cNvSpPr txBox="1">
            <a:spLocks/>
          </p:cNvSpPr>
          <p:nvPr/>
        </p:nvSpPr>
        <p:spPr>
          <a:xfrm>
            <a:off x="349638" y="548991"/>
            <a:ext cx="4556440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0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97784" y="3549089"/>
            <a:ext cx="2090622" cy="757130"/>
          </a:xfrm>
        </p:spPr>
        <p:txBody>
          <a:bodyPr/>
          <a:lstStyle/>
          <a:p>
            <a:r>
              <a:rPr lang="en-US" altLang="zh-CN" dirty="0"/>
              <a:t>Company profile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8529330" y="3549089"/>
            <a:ext cx="1800000" cy="757130"/>
          </a:xfrm>
        </p:spPr>
        <p:txBody>
          <a:bodyPr/>
          <a:lstStyle/>
          <a:p>
            <a:r>
              <a:rPr lang="en-US" altLang="zh-CN" dirty="0"/>
              <a:t>Company Structure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06C79A-0E3E-47EE-8B12-69625C7587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0807" y="2194220"/>
            <a:ext cx="2519362" cy="1106970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ABOUT US</a:t>
            </a:r>
            <a:endParaRPr lang="zh-CN" altLang="en-US" dirty="0">
              <a:latin typeface="+mn-ea"/>
              <a:cs typeface="+mn-ea"/>
              <a:sym typeface="+mn-lt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F0174F58-521F-4D81-9409-8FC56DD57374}"/>
              </a:ext>
            </a:extLst>
          </p:cNvPr>
          <p:cNvSpPr/>
          <p:nvPr/>
        </p:nvSpPr>
        <p:spPr>
          <a:xfrm>
            <a:off x="2879678" y="6132305"/>
            <a:ext cx="6755641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Gas Chromatography/ Mass Spectrometry </a:t>
            </a:r>
            <a:r>
              <a:rPr lang="zh-CN" altLang="en-US" b="1" dirty="0">
                <a:solidFill>
                  <a:schemeClr val="bg1"/>
                </a:solidFill>
                <a:ea typeface="宋体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GC/MS</a:t>
            </a:r>
            <a:r>
              <a:rPr lang="zh-CN" altLang="en-US" b="1" dirty="0">
                <a:solidFill>
                  <a:schemeClr val="bg1"/>
                </a:solidFill>
                <a:ea typeface="宋体" charset="-122"/>
              </a:rPr>
              <a:t>）</a:t>
            </a:r>
          </a:p>
        </p:txBody>
      </p:sp>
      <p:pic>
        <p:nvPicPr>
          <p:cNvPr id="44" name="图片 28" descr="IMG_6219.JPG">
            <a:extLst>
              <a:ext uri="{FF2B5EF4-FFF2-40B4-BE49-F238E27FC236}">
                <a16:creationId xmlns:a16="http://schemas.microsoft.com/office/drawing/2014/main" id="{33081705-1E71-45AF-82ED-F7882773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678" y="1066462"/>
            <a:ext cx="6755641" cy="506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953A252E-E33C-46DD-B8AE-C90EB6F6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64" y="543241"/>
            <a:ext cx="4556440" cy="523220"/>
          </a:xfrm>
        </p:spPr>
        <p:txBody>
          <a:bodyPr/>
          <a:lstStyle/>
          <a:p>
            <a:r>
              <a:rPr lang="en-US" altLang="zh-CN" dirty="0"/>
              <a:t>Testing &amp; Analysis Center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755778" y="89731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0594" y="885548"/>
            <a:ext cx="204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Food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5778" y="126785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4790" y="1362863"/>
            <a:ext cx="2404678" cy="314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Food quality inspection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pesticide residues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Analysis of heavy metals and trace elements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Food additive test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food nutrients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Food microorganism detection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Food label component detection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radioactive contamination of food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DNA identification of animal tissues</a:t>
            </a:r>
            <a:endParaRPr lang="zh-CN" altLang="zh-CN" sz="1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0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52616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9578" y="42397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0006" y="4329627"/>
            <a:ext cx="251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Testing of </a:t>
            </a:r>
            <a:r>
              <a:rPr lang="en-US" altLang="zh-CN" sz="1600" b="1" dirty="0" err="1">
                <a:solidFill>
                  <a:schemeClr val="accent1"/>
                </a:solidFill>
                <a:cs typeface="+mn-ea"/>
                <a:sym typeface="+mn-lt"/>
              </a:rPr>
              <a:t>of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 materials and products in contact with food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9578" y="5189390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0112" y="5189390"/>
            <a:ext cx="2666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Glass, aluminum utensils containers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Raw paper for food packaging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Bamboo products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od products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Melamine-formaldehyde molding</a:t>
            </a:r>
            <a:endParaRPr lang="zh-CN" altLang="zh-CN" sz="12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6075927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583131" y="89731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956017" y="896511"/>
            <a:ext cx="33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Cosmetics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504483" y="129917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325581" y="1364659"/>
            <a:ext cx="2398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toxic and harmful substances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Analysis of heavy metals and trace elements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Microbiological examination, </a:t>
            </a:r>
            <a:r>
              <a:rPr lang="en-US" altLang="zh-CN" sz="1200" dirty="0" err="1"/>
              <a:t>etc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Radioactive contamination detection</a:t>
            </a:r>
            <a:endParaRPr lang="zh-CN" altLang="zh-CN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8999238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87174" y="287515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336568" y="2864986"/>
            <a:ext cx="26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Chemical Product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487174" y="3572872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9C3C0F9-F91C-472F-8517-1D7179CEE9DF}"/>
              </a:ext>
            </a:extLst>
          </p:cNvPr>
          <p:cNvCxnSpPr/>
          <p:nvPr/>
        </p:nvCxnSpPr>
        <p:spPr>
          <a:xfrm>
            <a:off x="3527207" y="525281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F45188A-E4B9-484F-872E-2F672AF29F3F}"/>
              </a:ext>
            </a:extLst>
          </p:cNvPr>
          <p:cNvSpPr txBox="1"/>
          <p:nvPr/>
        </p:nvSpPr>
        <p:spPr>
          <a:xfrm>
            <a:off x="3544715" y="4842366"/>
            <a:ext cx="239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Textile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52DCCF-947D-4EEE-BD02-14EDBB38CED2}"/>
              </a:ext>
            </a:extLst>
          </p:cNvPr>
          <p:cNvCxnSpPr/>
          <p:nvPr/>
        </p:nvCxnSpPr>
        <p:spPr>
          <a:xfrm>
            <a:off x="3504483" y="477202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C59AFA6-7D73-40B3-A528-0B7F0E47C491}"/>
              </a:ext>
            </a:extLst>
          </p:cNvPr>
          <p:cNvCxnSpPr/>
          <p:nvPr/>
        </p:nvCxnSpPr>
        <p:spPr>
          <a:xfrm>
            <a:off x="6480668" y="887222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CF97556-0769-44D1-A78C-47041076083C}"/>
              </a:ext>
            </a:extLst>
          </p:cNvPr>
          <p:cNvSpPr txBox="1"/>
          <p:nvPr/>
        </p:nvSpPr>
        <p:spPr>
          <a:xfrm>
            <a:off x="6146923" y="956499"/>
            <a:ext cx="21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Toy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2D40D85-E345-4E04-9FBE-1886A9943D52}"/>
              </a:ext>
            </a:extLst>
          </p:cNvPr>
          <p:cNvCxnSpPr/>
          <p:nvPr/>
        </p:nvCxnSpPr>
        <p:spPr>
          <a:xfrm>
            <a:off x="6556945" y="129917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2847367-EF25-48F4-94D1-21FBFCC27DE5}"/>
              </a:ext>
            </a:extLst>
          </p:cNvPr>
          <p:cNvSpPr txBox="1"/>
          <p:nvPr/>
        </p:nvSpPr>
        <p:spPr>
          <a:xfrm>
            <a:off x="6325831" y="1398110"/>
            <a:ext cx="224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Phthalate detection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Heavy metal detection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Physical performance test</a:t>
            </a:r>
            <a:endParaRPr lang="zh-CN" altLang="zh-CN" sz="1200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A2D600E-F8F9-45EE-95CC-A77D7D17B361}"/>
              </a:ext>
            </a:extLst>
          </p:cNvPr>
          <p:cNvCxnSpPr/>
          <p:nvPr/>
        </p:nvCxnSpPr>
        <p:spPr>
          <a:xfrm>
            <a:off x="6427211" y="253469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CA518F3-1F4F-429B-A627-1431C5A32FE7}"/>
              </a:ext>
            </a:extLst>
          </p:cNvPr>
          <p:cNvSpPr txBox="1"/>
          <p:nvPr/>
        </p:nvSpPr>
        <p:spPr>
          <a:xfrm>
            <a:off x="6302520" y="2594023"/>
            <a:ext cx="234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Petrochemical Product Testing</a:t>
            </a:r>
            <a:endParaRPr lang="en-US" altLang="zh-CN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2DD4ADE-8D9C-4614-B791-BF00C238A81F}"/>
              </a:ext>
            </a:extLst>
          </p:cNvPr>
          <p:cNvCxnSpPr/>
          <p:nvPr/>
        </p:nvCxnSpPr>
        <p:spPr>
          <a:xfrm>
            <a:off x="6427211" y="3301909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6F5D8D9A-6068-4955-BCD2-FD1956DBBCF7}"/>
              </a:ext>
            </a:extLst>
          </p:cNvPr>
          <p:cNvSpPr txBox="1"/>
          <p:nvPr/>
        </p:nvSpPr>
        <p:spPr>
          <a:xfrm>
            <a:off x="6310197" y="3454914"/>
            <a:ext cx="2263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Physical and chemical index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Calorific value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Element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Organic content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Octane number detection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zh-CN" sz="1200" dirty="0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FA6D764-6698-4D76-8D46-B490CF8BD737}"/>
              </a:ext>
            </a:extLst>
          </p:cNvPr>
          <p:cNvCxnSpPr/>
          <p:nvPr/>
        </p:nvCxnSpPr>
        <p:spPr>
          <a:xfrm>
            <a:off x="9387686" y="86192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0EBAFFD-CC9D-4704-8BAB-3C142DAA62A7}"/>
              </a:ext>
            </a:extLst>
          </p:cNvPr>
          <p:cNvSpPr txBox="1"/>
          <p:nvPr/>
        </p:nvSpPr>
        <p:spPr>
          <a:xfrm>
            <a:off x="9287637" y="835881"/>
            <a:ext cx="227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Water Quality Testing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A309B07-A3FB-49AE-961C-55340586F303}"/>
              </a:ext>
            </a:extLst>
          </p:cNvPr>
          <p:cNvCxnSpPr/>
          <p:nvPr/>
        </p:nvCxnSpPr>
        <p:spPr>
          <a:xfrm>
            <a:off x="9387686" y="153229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A5EBACE3-7350-467F-872F-7D358F77C064}"/>
              </a:ext>
            </a:extLst>
          </p:cNvPr>
          <p:cNvSpPr txBox="1"/>
          <p:nvPr/>
        </p:nvSpPr>
        <p:spPr>
          <a:xfrm>
            <a:off x="9279776" y="1593186"/>
            <a:ext cx="2396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Sensory properties and physical indicators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Inorganic nonmetal index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Metal index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Comprehensive index of organic matter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Pesticide indicators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Disinfectant index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Microbial index</a:t>
            </a:r>
            <a:endParaRPr lang="zh-CN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Radioactive contamination detection</a:t>
            </a:r>
            <a:endParaRPr lang="zh-CN" altLang="zh-CN" sz="12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D0077DC-F93A-46F4-AAAD-07ADE92D1E1D}"/>
              </a:ext>
            </a:extLst>
          </p:cNvPr>
          <p:cNvCxnSpPr/>
          <p:nvPr/>
        </p:nvCxnSpPr>
        <p:spPr>
          <a:xfrm>
            <a:off x="9373830" y="37168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58D37356-0BA2-49B0-A9E2-9BED6BE95769}"/>
              </a:ext>
            </a:extLst>
          </p:cNvPr>
          <p:cNvSpPr txBox="1"/>
          <p:nvPr/>
        </p:nvSpPr>
        <p:spPr>
          <a:xfrm>
            <a:off x="9179746" y="3682472"/>
            <a:ext cx="263072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2400" b="1">
                <a:solidFill>
                  <a:schemeClr val="accent1"/>
                </a:solidFill>
                <a:cs typeface="+mn-ea"/>
              </a:defRPr>
            </a:lvl1pPr>
          </a:lstStyle>
          <a:p>
            <a:pPr algn="ctr"/>
            <a:r>
              <a:rPr lang="en-US" altLang="zh-CN" sz="1800" dirty="0"/>
              <a:t>Environmental Sample Test and Environmental Assessment Report</a:t>
            </a:r>
            <a:endParaRPr lang="zh-CN" altLang="zh-CN" sz="1800" dirty="0"/>
          </a:p>
          <a:p>
            <a:endParaRPr lang="en-US" altLang="zh-CN" dirty="0">
              <a:sym typeface="+mn-lt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F1E1ED1-82C8-41A4-80DD-60767BB0B017}"/>
              </a:ext>
            </a:extLst>
          </p:cNvPr>
          <p:cNvCxnSpPr/>
          <p:nvPr/>
        </p:nvCxnSpPr>
        <p:spPr>
          <a:xfrm>
            <a:off x="9387686" y="4866250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C8BB5F5C-4FE7-4BF4-B0FD-C32E0CC4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3" y="525167"/>
            <a:ext cx="4662816" cy="400110"/>
          </a:xfrm>
        </p:spPr>
        <p:txBody>
          <a:bodyPr/>
          <a:lstStyle/>
          <a:p>
            <a:r>
              <a:rPr lang="en-US" altLang="zh-CN" sz="2000" b="1" dirty="0"/>
              <a:t>Testing &amp; Analysis Center Capacity</a:t>
            </a:r>
            <a:endParaRPr lang="zh-CN" altLang="en-US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D769A6-8907-47DC-A91E-EDB6793E92BD}"/>
              </a:ext>
            </a:extLst>
          </p:cNvPr>
          <p:cNvSpPr/>
          <p:nvPr/>
        </p:nvSpPr>
        <p:spPr>
          <a:xfrm>
            <a:off x="3224959" y="3590818"/>
            <a:ext cx="2603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Product quality inspection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Analysis of heavy metals and trace elements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toxic and harmful substances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Microbiological examination</a:t>
            </a:r>
            <a:endParaRPr lang="zh-CN" altLang="zh-CN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880EF4-FE8C-4230-AEAA-6B9FFCEB1A0F}"/>
              </a:ext>
            </a:extLst>
          </p:cNvPr>
          <p:cNvSpPr/>
          <p:nvPr/>
        </p:nvSpPr>
        <p:spPr>
          <a:xfrm>
            <a:off x="3153141" y="5238656"/>
            <a:ext cx="2783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Product quality inspection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Analysis of heavy metals and trace elements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Forbidden azo dye detection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Formaldehyde content detection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toxic and harmful substances</a:t>
            </a:r>
            <a:endParaRPr lang="zh-CN" altLang="zh-CN" sz="1200" dirty="0"/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Fiber content detection</a:t>
            </a:r>
            <a:endParaRPr lang="zh-CN" altLang="zh-CN" sz="1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53855BA-B319-430E-815F-C304C625679A}"/>
              </a:ext>
            </a:extLst>
          </p:cNvPr>
          <p:cNvSpPr/>
          <p:nvPr/>
        </p:nvSpPr>
        <p:spPr>
          <a:xfrm>
            <a:off x="9287637" y="4917889"/>
            <a:ext cx="2701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Waste water detection</a:t>
            </a:r>
            <a:endParaRPr lang="zh-CN" altLang="zh-CN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Exhaust gas detection</a:t>
            </a:r>
            <a:endParaRPr lang="zh-CN" altLang="zh-CN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Detection of toxic and harmful substances in solid waste</a:t>
            </a:r>
            <a:endParaRPr lang="zh-CN" altLang="zh-CN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Radioactive contamination detection</a:t>
            </a:r>
            <a:endParaRPr lang="zh-CN" altLang="zh-CN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Noise detection</a:t>
            </a:r>
            <a:endParaRPr lang="zh-CN" altLang="zh-CN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Environmental Assessment Report</a:t>
            </a:r>
            <a:endParaRPr lang="zh-CN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777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75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7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7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8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3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125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125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625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875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875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375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7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2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425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925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425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8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13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6525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25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9725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225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96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2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7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7325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7825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2625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20" grpId="0"/>
      <p:bldP spid="22" grpId="0"/>
      <p:bldP spid="29" grpId="0"/>
      <p:bldP spid="36" grpId="0"/>
      <p:bldP spid="40" grpId="0"/>
      <p:bldP spid="42" grpId="0"/>
      <p:bldP spid="33" grpId="0"/>
      <p:bldP spid="43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424" y="416560"/>
            <a:ext cx="3154150" cy="648703"/>
          </a:xfrm>
        </p:spPr>
        <p:txBody>
          <a:bodyPr/>
          <a:lstStyle/>
          <a:p>
            <a:r>
              <a:rPr lang="en-US" altLang="zh-CN" dirty="0"/>
              <a:t>Company Profile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1783" y="1065263"/>
            <a:ext cx="5895766" cy="465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China Certification &amp; Inspection Group Macau Co., LTD</a:t>
            </a:r>
            <a:endParaRPr lang="zh-CN" altLang="zh-CN" dirty="0"/>
          </a:p>
          <a:p>
            <a:pPr>
              <a:lnSpc>
                <a:spcPct val="125000"/>
              </a:lnSpc>
            </a:pPr>
            <a:r>
              <a:rPr lang="en-US" altLang="zh-CN" sz="1600" dirty="0"/>
              <a:t>        CCIC Macau, as a comprehensive inspection &amp; certification organization devoted to providing inspection &amp; appraisal, certification &amp; testing, health management, and consulting services, is authorized by the Hong Kong and Macau Affairs Office of the State Council and directly managed by the Certification and Accreditation Administration (CNCA).</a:t>
            </a:r>
          </a:p>
          <a:p>
            <a:pPr>
              <a:lnSpc>
                <a:spcPct val="125000"/>
              </a:lnSpc>
            </a:pPr>
            <a:r>
              <a:rPr lang="en-US" altLang="zh-CN" sz="1600" dirty="0"/>
              <a:t>         It is also the only agency accredited by former General Administration of Quality Supervision, Inspection and Quarantine of the People's Republic of China(AQSIQ) to carry out inspection and quarantine operations in Macau.</a:t>
            </a:r>
            <a:endParaRPr lang="zh-CN" altLang="zh-CN" sz="1600" dirty="0"/>
          </a:p>
          <a:p>
            <a:pPr>
              <a:lnSpc>
                <a:spcPct val="125000"/>
              </a:lnSpc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06908" y="1575733"/>
            <a:ext cx="5323309" cy="31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/>
              <a:t>          The headquarter is located at 4</a:t>
            </a:r>
            <a:r>
              <a:rPr lang="en-US" altLang="zh-CN" baseline="30000" dirty="0"/>
              <a:t>th</a:t>
            </a:r>
            <a:r>
              <a:rPr lang="en-US" altLang="zh-CN" dirty="0"/>
              <a:t> Floor, </a:t>
            </a:r>
            <a:r>
              <a:rPr lang="en-US" altLang="zh-CN" dirty="0" err="1"/>
              <a:t>Guanghui</a:t>
            </a:r>
            <a:r>
              <a:rPr lang="en-US" altLang="zh-CN" dirty="0"/>
              <a:t> Commercial Center, Song Yusheng Plaza, New Port of Macau. Currently, CCIC Macau has subsidiaries:</a:t>
            </a:r>
          </a:p>
          <a:p>
            <a:pPr>
              <a:lnSpc>
                <a:spcPct val="125000"/>
              </a:lnSpc>
            </a:pPr>
            <a:r>
              <a:rPr lang="en-US" altLang="zh-CN" b="1" dirty="0"/>
              <a:t>CCIC (Macau) Inspection &amp; Analysis Co., LTD.</a:t>
            </a:r>
            <a:endParaRPr lang="zh-CN" altLang="zh-CN" b="1" dirty="0"/>
          </a:p>
          <a:p>
            <a:pPr>
              <a:lnSpc>
                <a:spcPct val="125000"/>
              </a:lnSpc>
            </a:pPr>
            <a:r>
              <a:rPr lang="en-US" altLang="zh-CN" b="1" dirty="0"/>
              <a:t>Kuok Kim (Macau) Hygiene Testing Co., LTD</a:t>
            </a:r>
            <a:endParaRPr lang="zh-CN" altLang="zh-CN" b="1" dirty="0"/>
          </a:p>
          <a:p>
            <a:pPr>
              <a:lnSpc>
                <a:spcPct val="125000"/>
              </a:lnSpc>
            </a:pPr>
            <a:r>
              <a:rPr lang="en-US" altLang="zh-CN" b="1" dirty="0"/>
              <a:t>CCIC (Macau) Information Technology Consulting Co. LTD</a:t>
            </a:r>
            <a:endParaRPr lang="zh-CN" altLang="zh-CN" b="1" dirty="0"/>
          </a:p>
          <a:p>
            <a:pPr>
              <a:lnSpc>
                <a:spcPct val="125000"/>
              </a:lnSpc>
            </a:pPr>
            <a:r>
              <a:rPr lang="en-US" altLang="zh-CN" b="1" dirty="0"/>
              <a:t>CCIC Health (Zhuhai) Industry Co., LTD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4626B5-1C5C-45EC-AD5D-15FEA3A23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5100599"/>
            <a:ext cx="7657118" cy="16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9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660" y="795861"/>
            <a:ext cx="3486725" cy="523220"/>
          </a:xfrm>
        </p:spPr>
        <p:txBody>
          <a:bodyPr/>
          <a:lstStyle/>
          <a:p>
            <a:r>
              <a:rPr lang="en-US" altLang="zh-CN" dirty="0"/>
              <a:t>Company Structure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4693937" y="2644778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689024" y="4459762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64441" y="4459762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53358" y="2614439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25673" y="2581153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64714" y="2532223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83230" y="5355798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31112" y="5359694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135073" y="1934634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175073" y="1934634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14399" y="2035975"/>
            <a:ext cx="3774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CCIC (Macau) Inspection &amp; Analysis Co., LTD.</a:t>
            </a:r>
            <a:endParaRPr lang="zh-CN" altLang="zh-CN" b="1" dirty="0"/>
          </a:p>
          <a:p>
            <a:pPr lvl="0"/>
            <a:r>
              <a:rPr lang="en-US" altLang="zh-CN" dirty="0"/>
              <a:t>- An independent third-party testing institution accredited by China national accreditation service for conformity assessment (CNAS)</a:t>
            </a:r>
            <a:endParaRPr lang="zh-CN" altLang="zh-CN" dirty="0"/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7229743" y="1934635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29743" y="1934634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502975" y="2035974"/>
            <a:ext cx="4193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Kuok Kim (Macau) Hygiene Testing Co., LTD</a:t>
            </a:r>
            <a:endParaRPr lang="zh-CN" altLang="zh-CN" b="1" dirty="0"/>
          </a:p>
          <a:p>
            <a:pPr lvl="0"/>
            <a:r>
              <a:rPr lang="en-US" altLang="zh-CN" dirty="0"/>
              <a:t>- Established at Macau with the authorization of CNCA and CCIC</a:t>
            </a:r>
            <a:endParaRPr lang="zh-CN" altLang="zh-CN" dirty="0"/>
          </a:p>
          <a:p>
            <a:pPr lvl="0"/>
            <a:r>
              <a:rPr lang="en-US" altLang="zh-CN" dirty="0"/>
              <a:t>- A health care service and health inspection institution directly under the management of CCIC Macau</a:t>
            </a:r>
            <a:endParaRPr lang="zh-CN" altLang="zh-CN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234053" y="5613126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274053" y="6206220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181935" y="5657444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181935" y="6274991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57784" y="4292522"/>
            <a:ext cx="3959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CCIC Health (Zhuhai) Industry Co., LTD</a:t>
            </a:r>
            <a:endParaRPr lang="zh-CN" altLang="zh-CN" b="1" dirty="0"/>
          </a:p>
          <a:p>
            <a:r>
              <a:rPr lang="en-US" altLang="zh-CN" dirty="0"/>
              <a:t>- Affiliated to CCIC Macau</a:t>
            </a:r>
            <a:endParaRPr lang="zh-CN" altLang="zh-CN" dirty="0"/>
          </a:p>
          <a:p>
            <a:r>
              <a:rPr lang="en-US" altLang="zh-CN" dirty="0"/>
              <a:t>-  A health industry based service organization highly connected with Macau company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7564113" y="4293982"/>
            <a:ext cx="4193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CCIC (Macau) Information Technology Consulting Co. LTD</a:t>
            </a:r>
            <a:endParaRPr lang="zh-CN" altLang="zh-CN" b="1" dirty="0"/>
          </a:p>
          <a:p>
            <a:pPr lvl="0"/>
            <a:r>
              <a:rPr lang="en-US" altLang="zh-CN" dirty="0"/>
              <a:t>- Strong talent and technical advantages in the field of IT</a:t>
            </a:r>
            <a:endParaRPr lang="zh-CN" altLang="zh-CN" dirty="0"/>
          </a:p>
          <a:p>
            <a:pPr lvl="0"/>
            <a:r>
              <a:rPr lang="en-US" altLang="zh-CN" dirty="0"/>
              <a:t>- Adhering to the rigorous and pragmatic style of CCIC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7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6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Health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833293" y="3549089"/>
            <a:ext cx="2266049" cy="757130"/>
          </a:xfrm>
        </p:spPr>
        <p:txBody>
          <a:bodyPr/>
          <a:lstStyle/>
          <a:p>
            <a:r>
              <a:rPr lang="en-US" altLang="zh-CN" dirty="0"/>
              <a:t>Environment 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810488" y="4427275"/>
            <a:ext cx="1800000" cy="424732"/>
          </a:xfrm>
        </p:spPr>
        <p:txBody>
          <a:bodyPr/>
          <a:lstStyle/>
          <a:p>
            <a:r>
              <a:rPr lang="en-US" altLang="zh-CN" dirty="0"/>
              <a:t>Safety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5797784" y="2257942"/>
            <a:ext cx="4644823" cy="1170091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PRODUCT&amp;SERVICES</a:t>
            </a:r>
            <a:endParaRPr lang="zh-CN" altLang="en-US" dirty="0">
              <a:latin typeface="+mn-ea"/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0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7221" y="333972"/>
            <a:ext cx="1314784" cy="523220"/>
          </a:xfrm>
        </p:spPr>
        <p:txBody>
          <a:bodyPr/>
          <a:lstStyle/>
          <a:p>
            <a:r>
              <a:rPr lang="en-US" altLang="zh-CN" dirty="0"/>
              <a:t>Health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5" y="4759517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5462" y="1164773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Physical examination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461" y="4759514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Vaccination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0786" y="1536174"/>
            <a:ext cx="4857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/>
                </a:solidFill>
                <a:cs typeface="+mn-ea"/>
              </a:rPr>
              <a:t>Vaccination | Drug Consultation | Health Medical Examination Consultation | International Medical | Protein Chip Detection Technology | Child-friendly Certification | Ultrasonic Examination Service| Physical Examination Service for foreign workers/dual license drivers | Referral Service | Protein Chip Detection | Health Consultation | Health Management| Health Food | International Medical Service|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3BC568-705E-4BDC-9ED3-2D332EEBA3F3}"/>
              </a:ext>
            </a:extLst>
          </p:cNvPr>
          <p:cNvSpPr/>
          <p:nvPr/>
        </p:nvSpPr>
        <p:spPr>
          <a:xfrm>
            <a:off x="825462" y="2962145"/>
            <a:ext cx="1682426" cy="17054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Medical Treatment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9419CD9-EC3E-49F6-A7AE-62429F5A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7" y="2965774"/>
            <a:ext cx="1702437" cy="17018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E207F9C-97C7-494C-96E8-D15BCE3A9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6" y="1164771"/>
            <a:ext cx="1705429" cy="17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955" y="405462"/>
            <a:ext cx="2061321" cy="566314"/>
          </a:xfrm>
        </p:spPr>
        <p:txBody>
          <a:bodyPr/>
          <a:lstStyle/>
          <a:p>
            <a:r>
              <a:rPr lang="en-US" altLang="zh-CN" dirty="0"/>
              <a:t>Environment </a:t>
            </a:r>
            <a:endParaRPr lang="zh-CN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21265" y="1241724"/>
            <a:ext cx="3808672" cy="411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Laboratory  Testing</a:t>
            </a:r>
          </a:p>
        </p:txBody>
      </p:sp>
      <p:sp>
        <p:nvSpPr>
          <p:cNvPr id="14" name="任意多边形 2">
            <a:extLst>
              <a:ext uri="{FF2B5EF4-FFF2-40B4-BE49-F238E27FC236}">
                <a16:creationId xmlns:a16="http://schemas.microsoft.com/office/drawing/2014/main" id="{B0A98B0D-2DF0-44B4-9318-1CBCAA76EED9}"/>
              </a:ext>
            </a:extLst>
          </p:cNvPr>
          <p:cNvSpPr/>
          <p:nvPr/>
        </p:nvSpPr>
        <p:spPr>
          <a:xfrm>
            <a:off x="195616" y="2122781"/>
            <a:ext cx="2414719" cy="2197100"/>
          </a:xfrm>
          <a:custGeom>
            <a:avLst/>
            <a:gdLst>
              <a:gd name="connsiteX0" fmla="*/ 1098645 w 2197290"/>
              <a:gd name="connsiteY0" fmla="*/ 0 h 2197290"/>
              <a:gd name="connsiteX1" fmla="*/ 2197290 w 2197290"/>
              <a:gd name="connsiteY1" fmla="*/ 1098645 h 2197290"/>
              <a:gd name="connsiteX2" fmla="*/ 1104317 w 2197290"/>
              <a:gd name="connsiteY2" fmla="*/ 2084960 h 2197290"/>
              <a:gd name="connsiteX3" fmla="*/ 1098645 w 2197290"/>
              <a:gd name="connsiteY3" fmla="*/ 2197289 h 2197290"/>
              <a:gd name="connsiteX4" fmla="*/ 1098645 w 2197290"/>
              <a:gd name="connsiteY4" fmla="*/ 2197289 h 2197290"/>
              <a:gd name="connsiteX5" fmla="*/ 1098635 w 2197290"/>
              <a:gd name="connsiteY5" fmla="*/ 2197290 h 2197290"/>
              <a:gd name="connsiteX6" fmla="*/ 986315 w 2197290"/>
              <a:gd name="connsiteY6" fmla="*/ 2191618 h 2197290"/>
              <a:gd name="connsiteX7" fmla="*/ 0 w 2197290"/>
              <a:gd name="connsiteY7" fmla="*/ 1098645 h 2197290"/>
              <a:gd name="connsiteX8" fmla="*/ 1098645 w 2197290"/>
              <a:gd name="connsiteY8" fmla="*/ 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90">
                <a:moveTo>
                  <a:pt x="1098645" y="0"/>
                </a:moveTo>
                <a:cubicBezTo>
                  <a:pt x="1705410" y="0"/>
                  <a:pt x="2197290" y="491880"/>
                  <a:pt x="2197290" y="1098645"/>
                </a:cubicBezTo>
                <a:cubicBezTo>
                  <a:pt x="1628448" y="1098645"/>
                  <a:pt x="1160579" y="1530962"/>
                  <a:pt x="1104317" y="2084960"/>
                </a:cubicBezTo>
                <a:lnTo>
                  <a:pt x="1098645" y="2197289"/>
                </a:lnTo>
                <a:lnTo>
                  <a:pt x="1098645" y="2197289"/>
                </a:lnTo>
                <a:lnTo>
                  <a:pt x="1098635" y="2197290"/>
                </a:lnTo>
                <a:lnTo>
                  <a:pt x="986315" y="2191618"/>
                </a:lnTo>
                <a:cubicBezTo>
                  <a:pt x="432316" y="2135356"/>
                  <a:pt x="0" y="1667487"/>
                  <a:pt x="0" y="1098645"/>
                </a:cubicBezTo>
                <a:cubicBezTo>
                  <a:pt x="0" y="491880"/>
                  <a:pt x="491880" y="0"/>
                  <a:pt x="1098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id="{4411E0BB-F7BA-462D-8847-58FDA154D847}"/>
              </a:ext>
            </a:extLst>
          </p:cNvPr>
          <p:cNvSpPr/>
          <p:nvPr/>
        </p:nvSpPr>
        <p:spPr>
          <a:xfrm>
            <a:off x="2533642" y="2142794"/>
            <a:ext cx="2414719" cy="2197100"/>
          </a:xfrm>
          <a:custGeom>
            <a:avLst/>
            <a:gdLst>
              <a:gd name="connsiteX0" fmla="*/ 1098645 w 2197290"/>
              <a:gd name="connsiteY0" fmla="*/ 0 h 2197290"/>
              <a:gd name="connsiteX1" fmla="*/ 2197290 w 2197290"/>
              <a:gd name="connsiteY1" fmla="*/ 1098645 h 2197290"/>
              <a:gd name="connsiteX2" fmla="*/ 1210975 w 2197290"/>
              <a:gd name="connsiteY2" fmla="*/ 2191618 h 2197290"/>
              <a:gd name="connsiteX3" fmla="*/ 1098655 w 2197290"/>
              <a:gd name="connsiteY3" fmla="*/ 2197290 h 2197290"/>
              <a:gd name="connsiteX4" fmla="*/ 1098645 w 2197290"/>
              <a:gd name="connsiteY4" fmla="*/ 2197289 h 2197290"/>
              <a:gd name="connsiteX5" fmla="*/ 1098645 w 2197290"/>
              <a:gd name="connsiteY5" fmla="*/ 2197289 h 2197290"/>
              <a:gd name="connsiteX6" fmla="*/ 1092973 w 2197290"/>
              <a:gd name="connsiteY6" fmla="*/ 2084960 h 2197290"/>
              <a:gd name="connsiteX7" fmla="*/ 0 w 2197290"/>
              <a:gd name="connsiteY7" fmla="*/ 1098645 h 2197290"/>
              <a:gd name="connsiteX8" fmla="*/ 1098645 w 2197290"/>
              <a:gd name="connsiteY8" fmla="*/ 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90">
                <a:moveTo>
                  <a:pt x="1098645" y="0"/>
                </a:moveTo>
                <a:cubicBezTo>
                  <a:pt x="1705410" y="0"/>
                  <a:pt x="2197290" y="491880"/>
                  <a:pt x="2197290" y="1098645"/>
                </a:cubicBezTo>
                <a:cubicBezTo>
                  <a:pt x="2197290" y="1667487"/>
                  <a:pt x="1764974" y="2135356"/>
                  <a:pt x="1210975" y="2191618"/>
                </a:cubicBezTo>
                <a:lnTo>
                  <a:pt x="1098655" y="2197290"/>
                </a:lnTo>
                <a:lnTo>
                  <a:pt x="1098645" y="2197289"/>
                </a:lnTo>
                <a:lnTo>
                  <a:pt x="1098645" y="2197289"/>
                </a:lnTo>
                <a:lnTo>
                  <a:pt x="1092973" y="2084960"/>
                </a:lnTo>
                <a:cubicBezTo>
                  <a:pt x="1036711" y="1530962"/>
                  <a:pt x="568842" y="1098645"/>
                  <a:pt x="0" y="1098645"/>
                </a:cubicBezTo>
                <a:cubicBezTo>
                  <a:pt x="0" y="491880"/>
                  <a:pt x="491880" y="0"/>
                  <a:pt x="10986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4">
            <a:extLst>
              <a:ext uri="{FF2B5EF4-FFF2-40B4-BE49-F238E27FC236}">
                <a16:creationId xmlns:a16="http://schemas.microsoft.com/office/drawing/2014/main" id="{16976A95-8716-4013-ACB2-83B883EBCBED}"/>
              </a:ext>
            </a:extLst>
          </p:cNvPr>
          <p:cNvSpPr/>
          <p:nvPr/>
        </p:nvSpPr>
        <p:spPr>
          <a:xfrm>
            <a:off x="200532" y="4280030"/>
            <a:ext cx="2414719" cy="2197100"/>
          </a:xfrm>
          <a:custGeom>
            <a:avLst/>
            <a:gdLst>
              <a:gd name="connsiteX0" fmla="*/ 1098635 w 2197290"/>
              <a:gd name="connsiteY0" fmla="*/ 0 h 2197289"/>
              <a:gd name="connsiteX1" fmla="*/ 1098645 w 2197290"/>
              <a:gd name="connsiteY1" fmla="*/ 0 h 2197289"/>
              <a:gd name="connsiteX2" fmla="*/ 2084960 w 2197290"/>
              <a:gd name="connsiteY2" fmla="*/ 1092973 h 2197289"/>
              <a:gd name="connsiteX3" fmla="*/ 2197290 w 2197290"/>
              <a:gd name="connsiteY3" fmla="*/ 1098645 h 2197289"/>
              <a:gd name="connsiteX4" fmla="*/ 2191618 w 2197290"/>
              <a:gd name="connsiteY4" fmla="*/ 1210974 h 2197289"/>
              <a:gd name="connsiteX5" fmla="*/ 1098645 w 2197290"/>
              <a:gd name="connsiteY5" fmla="*/ 2197289 h 2197289"/>
              <a:gd name="connsiteX6" fmla="*/ 0 w 2197290"/>
              <a:gd name="connsiteY6" fmla="*/ 1098644 h 2197289"/>
              <a:gd name="connsiteX7" fmla="*/ 986315 w 2197290"/>
              <a:gd name="connsiteY7" fmla="*/ 5671 h 2197289"/>
              <a:gd name="connsiteX8" fmla="*/ 1098635 w 2197290"/>
              <a:gd name="connsiteY8" fmla="*/ 0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89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1530961" y="1036711"/>
                  <a:pt x="2084960" y="1092973"/>
                </a:cubicBezTo>
                <a:lnTo>
                  <a:pt x="2197290" y="1098645"/>
                </a:lnTo>
                <a:lnTo>
                  <a:pt x="2191618" y="1210974"/>
                </a:lnTo>
                <a:cubicBezTo>
                  <a:pt x="2135356" y="1764973"/>
                  <a:pt x="1667487" y="2197289"/>
                  <a:pt x="1098645" y="2197289"/>
                </a:cubicBezTo>
                <a:cubicBezTo>
                  <a:pt x="491880" y="2197289"/>
                  <a:pt x="0" y="1705409"/>
                  <a:pt x="0" y="1098644"/>
                </a:cubicBezTo>
                <a:cubicBezTo>
                  <a:pt x="0" y="529802"/>
                  <a:pt x="432316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5">
            <a:extLst>
              <a:ext uri="{FF2B5EF4-FFF2-40B4-BE49-F238E27FC236}">
                <a16:creationId xmlns:a16="http://schemas.microsoft.com/office/drawing/2014/main" id="{E33264DE-B1BC-41CC-B4F1-D86E3C6F1B2E}"/>
              </a:ext>
            </a:extLst>
          </p:cNvPr>
          <p:cNvSpPr/>
          <p:nvPr/>
        </p:nvSpPr>
        <p:spPr>
          <a:xfrm>
            <a:off x="2532885" y="4284744"/>
            <a:ext cx="2414719" cy="2197100"/>
          </a:xfrm>
          <a:custGeom>
            <a:avLst/>
            <a:gdLst>
              <a:gd name="connsiteX0" fmla="*/ 1098655 w 2197290"/>
              <a:gd name="connsiteY0" fmla="*/ 0 h 2197289"/>
              <a:gd name="connsiteX1" fmla="*/ 1210975 w 2197290"/>
              <a:gd name="connsiteY1" fmla="*/ 5671 h 2197289"/>
              <a:gd name="connsiteX2" fmla="*/ 2197290 w 2197290"/>
              <a:gd name="connsiteY2" fmla="*/ 1098644 h 2197289"/>
              <a:gd name="connsiteX3" fmla="*/ 1098645 w 2197290"/>
              <a:gd name="connsiteY3" fmla="*/ 2197289 h 2197289"/>
              <a:gd name="connsiteX4" fmla="*/ 5672 w 2197290"/>
              <a:gd name="connsiteY4" fmla="*/ 1210974 h 2197289"/>
              <a:gd name="connsiteX5" fmla="*/ 0 w 2197290"/>
              <a:gd name="connsiteY5" fmla="*/ 1098645 h 2197289"/>
              <a:gd name="connsiteX6" fmla="*/ 112330 w 2197290"/>
              <a:gd name="connsiteY6" fmla="*/ 1092973 h 2197289"/>
              <a:gd name="connsiteX7" fmla="*/ 1098645 w 2197290"/>
              <a:gd name="connsiteY7" fmla="*/ 0 h 2197289"/>
              <a:gd name="connsiteX8" fmla="*/ 1098655 w 2197290"/>
              <a:gd name="connsiteY8" fmla="*/ 0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89">
                <a:moveTo>
                  <a:pt x="1098655" y="0"/>
                </a:moveTo>
                <a:lnTo>
                  <a:pt x="1210975" y="5671"/>
                </a:lnTo>
                <a:cubicBezTo>
                  <a:pt x="1764974" y="61933"/>
                  <a:pt x="2197290" y="529802"/>
                  <a:pt x="2197290" y="1098644"/>
                </a:cubicBezTo>
                <a:cubicBezTo>
                  <a:pt x="2197290" y="1705409"/>
                  <a:pt x="1705410" y="2197289"/>
                  <a:pt x="1098645" y="2197289"/>
                </a:cubicBezTo>
                <a:cubicBezTo>
                  <a:pt x="529803" y="2197289"/>
                  <a:pt x="61934" y="1764973"/>
                  <a:pt x="5672" y="1210974"/>
                </a:cubicBezTo>
                <a:lnTo>
                  <a:pt x="0" y="1098645"/>
                </a:lnTo>
                <a:lnTo>
                  <a:pt x="112330" y="1092973"/>
                </a:lnTo>
                <a:cubicBezTo>
                  <a:pt x="666329" y="1036711"/>
                  <a:pt x="1098645" y="568842"/>
                  <a:pt x="1098645" y="0"/>
                </a:cubicBezTo>
                <a:lnTo>
                  <a:pt x="10986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490482-858B-43F1-B050-1460BB1D9502}"/>
              </a:ext>
            </a:extLst>
          </p:cNvPr>
          <p:cNvSpPr txBox="1"/>
          <p:nvPr/>
        </p:nvSpPr>
        <p:spPr>
          <a:xfrm>
            <a:off x="284316" y="2329203"/>
            <a:ext cx="1696548" cy="127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 </a:t>
            </a:r>
            <a:r>
              <a:rPr lang="en-US" altLang="zh-CN" sz="2400" dirty="0"/>
              <a:t>Water Quality Detection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1982BE-78B0-4276-93A0-8DF141FF9962}"/>
              </a:ext>
            </a:extLst>
          </p:cNvPr>
          <p:cNvSpPr txBox="1"/>
          <p:nvPr/>
        </p:nvSpPr>
        <p:spPr>
          <a:xfrm>
            <a:off x="325505" y="5275384"/>
            <a:ext cx="17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Soil Detection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7BC241-B57C-4175-A01B-4787E0569DC6}"/>
              </a:ext>
            </a:extLst>
          </p:cNvPr>
          <p:cNvSpPr txBox="1"/>
          <p:nvPr/>
        </p:nvSpPr>
        <p:spPr>
          <a:xfrm>
            <a:off x="2833591" y="2513652"/>
            <a:ext cx="189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Aerial Detection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1896FB-3264-4522-AE55-57F0526C3B33}"/>
              </a:ext>
            </a:extLst>
          </p:cNvPr>
          <p:cNvSpPr txBox="1"/>
          <p:nvPr/>
        </p:nvSpPr>
        <p:spPr>
          <a:xfrm>
            <a:off x="2739276" y="5291594"/>
            <a:ext cx="213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Instrument Calibration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KSO_Shape">
            <a:extLst>
              <a:ext uri="{FF2B5EF4-FFF2-40B4-BE49-F238E27FC236}">
                <a16:creationId xmlns:a16="http://schemas.microsoft.com/office/drawing/2014/main" id="{3975AC2C-7735-41F7-8707-D53D76BF0B4C}"/>
              </a:ext>
            </a:extLst>
          </p:cNvPr>
          <p:cNvSpPr>
            <a:spLocks/>
          </p:cNvSpPr>
          <p:nvPr/>
        </p:nvSpPr>
        <p:spPr bwMode="auto">
          <a:xfrm>
            <a:off x="1968896" y="3765856"/>
            <a:ext cx="1126464" cy="1108049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43BC5FB-83BA-4639-84B6-C49B414D4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/>
          <a:stretch/>
        </p:blipFill>
        <p:spPr>
          <a:xfrm>
            <a:off x="5441210" y="791382"/>
            <a:ext cx="4110955" cy="266676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ED662EA-3E81-47BA-8FDB-7C2BD0BC5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/>
          <a:stretch/>
        </p:blipFill>
        <p:spPr>
          <a:xfrm>
            <a:off x="7589836" y="3828616"/>
            <a:ext cx="4083023" cy="26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553" y="515582"/>
            <a:ext cx="1246688" cy="523220"/>
          </a:xfrm>
        </p:spPr>
        <p:txBody>
          <a:bodyPr/>
          <a:lstStyle/>
          <a:p>
            <a:r>
              <a:rPr lang="en-US" altLang="zh-CN" dirty="0"/>
              <a:t>Safety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2323" y="1899071"/>
            <a:ext cx="1581020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Food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5732" y="1906299"/>
            <a:ext cx="1725415" cy="13783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343" y="1906301"/>
            <a:ext cx="1776998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Inspection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856" y="1906300"/>
            <a:ext cx="1776998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Computer</a:t>
            </a:r>
            <a:endParaRPr lang="zh-CN" altLang="en-US" sz="1100" dirty="0"/>
          </a:p>
        </p:txBody>
      </p:sp>
      <p:sp>
        <p:nvSpPr>
          <p:cNvPr id="8" name="文本框 7"/>
          <p:cNvSpPr txBox="1"/>
          <p:nvPr/>
        </p:nvSpPr>
        <p:spPr>
          <a:xfrm>
            <a:off x="499379" y="3537334"/>
            <a:ext cx="6048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Pre-shipment Inspection of Renewable Resources (PSI) | Food Inspection | Used Mechanical and Electrical Products Inspection | Trademark Authorization Business | Return Inspection | Food Enterprise Integrity Certification | Information Safety Management System Certification (ISO27001) | Information Technology Service Management System Certification (ISO20000) | Information Construction Consulting | Safety Evaluation | Safety Training |</a:t>
            </a:r>
            <a:endParaRPr lang="zh-CN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B9661A-2DEB-4096-83FE-6500B57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47" y="1906303"/>
            <a:ext cx="5020542" cy="32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EDA41B8-4DD8-484E-A498-8AAF89A1BDA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hjz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Y8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hjzkiQtduluAIAAFMKAAAhAAAAdW5pdmVyc2FsL2ZsYXNoX3NraW5fc2V0dGluZ3MueG1slVZtb9owEP6+X4HYd9K90kkpEqVMqtSt1Vr1u5MciYVjR7ZDx7+fz7EbGwhknCrhu+fxne+NpmpL+eLDZJLmggn5DFpTXirUeN2EFjfTrNVa8FkuuAauZ1zImrDp4uNP+0kTi7zEEjuQYzkbkkPvZm4/YyjOx7c5yhAhF3VD+P5BlGKWkXxbStHy4mJo1b4BySjfGuTVj/lqPeiAUaXvNdRRTOtrlHGURoJSgCF9X6NcZDGSAfOeruxnJKd3df71B7QdVVRb2vITyhCtISXESb5eogzjubk9rsoc5TxBw19toF8+owxCGdmDjC+/+4oyyBBN2/xPjzRSlJjQmHO+iO8cJkhhxg+jukK5SMAHoaOLVXDpsW+9C0Duazj3KY6rFOwJ83qwELDoGYOFli2kiT91NlWJt8dWm/mAxYYwZQChqgc9maCfSKv8NbGux/2BN8qLAOQUPeJVsLaGVRdvAIz1PX61urWrIozvXRcEKGHnlEGEvbJH/jZpPUIGyh75zGgBj5ztj+CHlo7jS3xLXDHPZ99YgRNz9PnyJ29FTw84uCpw7RQeU4sCFgrDeaE1YNXSxOq6kJKjmFJOdrQkmgr+C3HZ3j5GpcmBwXXa6b5KNdUMTrWbjdEs6bBe9hx3o7PG7dj9KPSP684TbXb4zZRoTfKqNj9KajpxPDMkJjHT5DQDt6SBg7znGxFwrO8hUk3kFuSLEGysGy40qLHXi260huBpEuQgTU5nOXWXnEo/b+sM5NpUjYLyWY6VHbCiZcXMn36l8AbFAWPA2lF1Ze7jhL73ZaBwTQBE5pXv2u7QWeqWacpgB372A4V98tDbUmW6dKjhlvoBNjpsOacZ1ZNuVfS9Eq+QQH8C/2rCii4+sIxoe00yZV8WTb5fwn0s0Vr22wybL1xk9ux6KbrY2I8zaJT4z+Q/UEsDBBQAAgAIAGhjz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hjzkihT/+0mQEAAB0GAAAfAAAAdW5pdmVyc2FsL2h0bWxfc2tpbl9zZXR0aW5ncy5qc42Uy27CMBBF93xF5G4rRJ/Q7lChUiUWlcqu6sIJQ4hwbMt2UlLEvzdjXrHjlHo28c3JHc9Enm0vqhdJSPQcbe2z3b+7e6sBakYVcO3qrEPPUSeaZQuYZzmwjAPxkPL46UnenYmQMeHWNK4+0FY3/IjAN0vKdBOXAQsV0HRAKwPad0DbhBL/OJUdqtpX1GhzXBgjeD8R3AA3fS5UTi1Drl7tahbowaIEdQFd0gQc06FdXeTZ8WGI0eQSkUvKq5lIRT+myTpVouCLrvyrSoKqf/h6Dwyehi9Tx45l2rwZyP3E0xFGNykVaA2HvI9TjCDMaAys4Tuw6w/UMW4X5NFlpjNzpMc3GE1a0hRaXRqNMVyM116tbg4x2pyBjdkTd7cYDsFoBaplNbnHcEAhC/mPHyiVSLEjLbTd8xPKBF1kPD2kHmAEOTws2nZ171yoPf6EOFdIeFdoFbp9edfk8MHQvTfBq6u9vLOQHQuJPJBDBDTZNYOsoXMY488R3H9GhBpDk1Vej4d6NNZtoGoNai4Eq0//demcfq7e7hdQSwMEFAACAAgAWmfO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mfOSFHldcZvAAAAdgAAABwAAAB1bml2ZXJzYWwvbG9jYWxfc2V0dGluZ3MueG1sDcyxDoJADIDhnadouoO6OXAwmLipg/AADVfIJb3WcI2Rt/e2f/jy9+MvC3x5L8k04KU7I7AuFpNuAefp3l4RipNGElMOqIYwDk0vtpC82b3CAh+hg/eJcw3nJ+Uqb6bO6vBSOaCFR32uiSOehuY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pnzkjJGH6LcgEAAPsCAAApAAAAdW5pdmVyc2FsL3NraW5fY3VzdG9taXphdGlvbl9zZXR0aW5ncy54bWyNUttqGzEQfc9XiPyAJY1uC1uDblsMwSnEEPpUtl61LE20ZaXQEPTx1SYxjhuXVvM0c86cYUanTT/GaB9Snu7Hpz6PU7wJOY/xe1pfINTup7tp/jSHFHJaHSu3YxymX5v4bVpqtZpyH4d+HuyCpjVG3fNDSmrlVM2YYRRJ5qlXyHluK9aAa8BWzFFi29UfEi+6c9iHmM+rtqsT9H3DJqYw500cwuMaTtlvodMNPs79MFZeWgu2RDlMLY4tgRjhkvtCNQAIZLkjDhcpG6kJ8phxDMUoChQQ4Zw0ohBJOdSsa0RVYb4RiEnGqCvU09qNtDaO2iKhIUTXaV41tnSdkRgjQggwV7iAzmBU2VA1NKjlgODAgCjaaKIAdbYzHSveeWE5UtQLjAszBjA+Hve43dtzHav/vc7hnP8QPPsFZ9HFW6sz5mr3D/Ncybtw//OuzwF97VPYDB8u7fV257e7L9fbq8+Xr9589vGBuRi2bv5Xf/8GUEsDBBQAAgAIAFpnzkgM1XO42g4AAKcbAAAXAAAAdW5pdmVyc2FsL3VuaXZlcnNhbC5wbmftV/lXk1e3fqktWhWH1XpFAsShX1uRglEBmYIIFl01QCSVgoRQUSlTkCEJUwItXxVRSEcGEdBoA2FIjJEpgUSqkLYRohKIEAPaFJCMQkxCJnJf8OvqXXet+xdcfnhX3v3kPec8Z+/n7LP3pcjwMIe1TmsBAHA4djT0BACs2gIAb5WusQcR+x/Eu8Afu+wTYYcB+pDzLGi8nRSMCAYAJnmd5ct3QPvd80djsgFgw/2lx46f0XQGACABx0KDUbnxKimi5YOpbfwXxuNGgAR02m3tQ5z/iNLy8QcJpTvlh1GbHhR/QP/pbVjX5s05NyjfXC/dvqMJ8t6O72rqNE9+J/7AD4jKNihsd/c39q71GKqhN9PVftIRIaNFWPNZS7Lpz8ueJxuI+jH5jxFwX+2Li9C3AMDyaM3IuhEH7esQlEUGtX0VDW7ji2aS43AMKo5b2I3eBAAJdfJSVtOCScGQLPHvoNV3oRouyc+Bo9OiAjNnGUXWVP/3wO9q5Zc+k64HgGL0JdA923e6ga+lTeCQnRTw29LSFXAFXAFXwBVwBVwBV8AVcAVcAf8fglVcy7wA7Jru3QgFO4pNm8HXQ6Eo8J/NSDsACP2/Qd+P3ehx3XfyZ3+pOhkBN/4l71sNjZNmCwN9rrHROLMcP6pSqVcDgGIwkYvtwSFFKk/Pnle/xst+je0Y3aYgiIkgFDTdlatpWrBohdE8qypDAim42Sw51cnhBAFAnGI4Iqj3y8mAcFHXbfUpQkNS+8MjEK2aQqJyntmIKpctQrg5rWBVRg6OwzH/mL9onBHmaCtJ2trJVpDPj6keRdpBn+iIgLkHNUGLc2Txw5lc+MLzEqjeKvDkFY70GGdOCAa153T7IQKrtsHWkzLRVShuULD5v+WlJUqyNga+fjRgrrk6qfIjb6WFCD9luwCSkVrmTGYaG2l9sbHoK42htXJ2NPAdHStQ4/PMUFF2OTZtmUtT35iQpGexvo71KZrtkGA503fW/sDusb89NV2bATez4ypkTUQMDGm20Dlq0w73lOdw0n9NVZ7CxkD+3R5PbMOldsMYrlu9Ihl5MnOeNNzg6EtOT4ulq1PRRYGVqYs9E3m++m1DbDV6QwV29T28buDBTTJ83BUTfowwmST1a7xFGpgxfiiaQD6WNl2mcIIuNgd/4aCWpzo8YZ8957VdZV+oG3od8F2LYnzK9NsIqWH1S50H8dtQIs85N/rQqLCZy9jkHMTa/K/E7vyAK/ujvY42CN2e5Qwj0qvXK1x3XcTeVN9fIA1n4Rr4MuMXyLnEay+eTaXdktjdRtfNKSv2NFI5Gha2LioqSKHmQg+jnL8qPH5GvKYpeDZgbxy/pgwaYT1eGcRxKhSLzypHDDL3ww4W/nWu/UxizT7XjV4JmHpcU1GGaYxecMWZXW7iujZKKiGZMAx+osJIt0RKXnYEZvsD3i3CcQL/pyiR1BbTOUSjicu0Juta5GanVT3YidaJd+snd6tFh/A9kKE5XBBn8xaBHR7cYHUV07KXzjpFklwnShM/kA7QBekc4iW1MXe9tAP0Hf9ResFoWzZo2I3SyL9em9cg3XHmBBAqkydGSq2TVU1ryu3ifTI6nEWDKdtjtO/0k1vMY2hh00s6r7RMipPU4xTOIZ0qkBN7NqLIFMWxeLDTV7Vm/8Grfjar72s9NYMaaRhU6fvgoUe+Wv+KnRdCvHVWum/L+7oYvZr12jma+O/kDd1Ggpt8fm5z4z5beH9rJRQKdZMZXOR3MtH3qZO0p68dj3UyFVlif7f6vOmakYtQUpdpQUbe6HqU8M/64T7/CkaCS+dM5Cva9Aez/mBb9ypGfc9qeg3xHCgeJ6Wc9lX5eT6WNog8kMi+2+oI3OghnOUb5W1nZaZze0Pq+UCSt47l+CKyRG/qRr0ufwX5HonhPy+Ib6QnubaKD5Hik3xvN6SDUbpTnh+nzj5Fj0YF6J8mtvBsVo2toMNGyJ/6OXr8bOdsR6BidOycNJ1G4/TkLDF0bwwx9LVKvO89Ydp2SsubJVuXBHOS/PVfnqvLyiIdHg0kpNdNhUVcmGM2/pIu5htpRDTU023XzoEep9/IeTh8QhzcRtGvqWA+s7AgdpFVYjFiFciSUFUV0okU+x4+WyW5szvthFTLFNkp56cEtgIqY4irGUL1LPx5OUkrn0d4Fi4HXCHCyztEokEMIW+ZZkw4pnCuP+Y8TqBuBvmdmJ9JVDh894ufNmBanCoIYFTMRATqRF78zryaGBcDH5eTlKFgp8QT0UMS6vIu0sHpiNc8IZ1MdZiVs/REaVNtIwYtyR3Xi8vrhQ8q3F3ueF74y7An9J3zOSDDK8EFCNx2ZeVuHbMpL98gJUjsCJ2qsSwjTl4cV2KCDWoHeHxx+LKmquXcchr2PrV0nAqya4V/NukShG/HOq1S+NXTa+VPuap8OY4yTU6cn68+OJRDtjPD2VbYkvePa+9x4yenBdNi7hRKq9C1UY1e19+6SWUGeSNq4yMImS810aVrn79kzyT2Ru2nOh0lCNYrqFNfsyT6tHh88vDdOOzi+LKLaMk963w0tfl9AQfcQX2thxJfIwuUT8MQiddPuX04LfgU9ZCvWFucWZn/4BBCq3Mv94mbZgHtWATu2rUq6eedEeekfpIrNPVkVxoadcVYxwyXavIdHJHtVxqZRT4qTogo8abko9o3ZGQHzZGrJxAl03Pqh9Xye7GrJWo0DSthTc2zEMPVk0TVGz1FKMT+n+MwghvQEnmHw95rfExBc7LvdZekjXKzh9sfCgaPhDc6fiW+m5wQMNHbsOr02w/nF7pbsA0P2biOmsbMho2XyvbpZV+QujcKmBSKK0QKHwPvvDBxIJSP8nSXWr5cPBiJqJ34Xr7kgW3eiESSoX14KVcM07Y+Dimh5EjsHdmyAW5KsyzLASso/TY/5Na0sGTC6f2qqX2yfHay61EyCyLrOmgv5fvVStpYCAQOo+gYsbb43Bs90p8Ve6FvDe3q9H4oK/HIkVn97x9STpcsXYotk7ZFQ9LG0hj0SS0bV5yKE/JhOE3Pw5TFhV/aYTjBz6AvsHVfDh+YJmD8lxXNaU6MJOQ1gvJ45OKjB7XBOxNg37trTUpzH76urZ6cJJt3chZOszbt+lSe2nZquIMsxD5R/QiKy9trROVq4Khn2E3VmqQY7u/eRUratFBrj5yDCpLFeZfUizlujvK+/Jk6At2VtPBiREYOIv282jU3AWdWdTZ8sssjgaM2HqROBefUzZ0+EeXDW47O+loqjGd+I56xI725o+seziv72axtYJa9oF2YZKVeFaKufK3da98rc7gFuxfvak4d997rqnkmzjxf+DrZuPUH/eP/MCw3w4buinmpTuZzloJ4xv6i411Uo+HYBWaR0N9NzgQ/Q4T2/8pb1DFGGCRdC+t802q5X0SQ9fXYvva0tmH01lcYqTbTGSWue4J2auxWpP7DcSpL+59T5i379ibV112eai3oLpwF9dSjH09VMROhXulOjzxuUq7IjPOMINW+vfXCXKXJxAx/o2nRATW/kHqDSqSctvRVxOIraFO1R/llZflpOeYz7yGZkUk7SVYFpnPHY9rZ1Do1u9gmrydrMQevYtL8dHGQKEP44PL1M7xNc6s8ud5nMZCLZ6cL2Tg8TMPKz6QVkbe2Yo1YCcD6qKHwTiBJ2UxFrBr3cBsIq0pxWqW6Ks89KW4/MLpHtv4IglM/G98ogS4lpJSrGVqLqf1KmRG+YYtDe1EK5icTd3SbocA4MA4Dtf6edPHpp6jj8qDFZrLX4OPbl09l9OJ0VTzLWd2iWZPdZzEKi+DmaohixI5ewFXeLIBXGl0acV8ihUzYeTqjlrSDIdG3nkqq84skq/BaMTr+DWmvi/0BOAFeYl+N7s6aeo7J8fCqlh7oYoi/i6VWoLVTXkfpAj6Tx8UkxTPsx2TzsOdwVGfQsiNVsWqyyRGFhg/tE1kyoZUpNeMf6azziLuZgTr2QQ+I2ceh9YbrOl31Sz3fm3L6BK8YzQuBrQ6hQdWQjJ5MKhczxLMtmqN5ZqlmPHiPDxe7fXCEPSOAg9mNVvLCsUuM0twTZac5NnzkEhU4yVZsW6bsTStJdWnl5HnhqqqWzxVRxI0Jl2aBOq0cktlaukrZRDCZ+uKW71BPfKaU8mf+S7VQWeGvPlhAyNpwofnB1Pa7HrVVtOFQ3kK/Jz2m4vINSGh2u9p4hwyeDJE/QqZtV1DXkjPHc39cXiLx5fKxGNn3YED0iSQdcl375DPPdv73UaOqi6AUdxfox5Ik1tt7kLBuVYeEXvbtE4fDgqzuBptlRpX1bIEdfCBaUe9pfllPZvntimTCi5ybqSZC3ROp7n3Csphhy/pWnkZHikSfTKZDEurCoMS7gZXXmrFQMPuFf25tbwwJ0h8oLbvUtJAst38c1/Ymyq4h/2M8WFOkF+PgNov2pWGPx9U3Q0caG0jj6hJiadkxw1yjSTmftSm2alCwsDDcP+pA6Y41FI7xyXM7P/+nZBP9U7LtBsuSznEzzxMJowU5SKwUfQuDa7oP3AWDx8CI6EGf+G9EdR/8e4NNwmS88HftXUFSsHRDsYp0JVFUfv1NoZldz9hSENZPntsggSnn6VJJBo/oXRz76X1vnmXKM1oYaIjzT5ga0A/5a+L2F0+nECaJBDNIjRlBE+PE3mDon20olt6yFfWXY6tsMFPAIn8OMnbDBu33A6c90iZGf6acKNBITbxkYcpYbCPH47lNrr3Kz/2+WfFshnV9qQjnk7SyfMnZuNw/ktIq5qaHJ5CZm6FnzMousE1RKgl71BwN13vnBdBhprQasAeapa8DnlOafT4Oh7njXbbWp3wxQvQbqI0oCDviO+qfxj//Gwe/5V2deYuOSTax15eFueb9pUzc4RURCQCN8p3lRjxT0/WqkWQzZEaiLKilBJVUBOUtipStHi15Uj8AeBW16391f3EmeQtjfBtoS1ARcSawGxmv+dsAT7rkbyPWmpTVAQ54Go0LRSQhkcOdkySJxxoAuI2y7qVCKRSqhmvG6nRiTOcesCNEeaJ8LEWxbYsOZ9YgbKyad7DgPMCxI+Gh9MMJ3/w3UEsDBBQAAgAIAFpnzkhwa966SwAAAGoAAAAbAAAAdW5pdmVyc2FsL3VuaXZlcnNhbC5wbmcueG1ss7GvyM1RKEstKs7Mz7NVMtQzULK34+WyKShKLctMLVeoAIoBBSFASaESyDVCcMszU0oybJXMzUwRYhmpmekZJbZKpuYmcEF9oJEAUEsBAgAAFAACAAgAaGPOSBUOrShkBAAABxEAAB0AAAAAAAAAAQAAAAAAAAAAAHVuaXZlcnNhbC9jb21tb25fbWVzc2FnZXMubG5nUEsBAgAAFAACAAgAaGPOSAh+CyMpAwAAhgwAACcAAAAAAAAAAQAAAAAAnwQAAHVuaXZlcnNhbC9mbGFzaF9wdWJsaXNoaW5nX3NldHRpbmdzLnhtbFBLAQIAABQAAgAIAGhjzkiQtduluAIAAFMKAAAhAAAAAAAAAAEAAAAAAA0IAAB1bml2ZXJzYWwvZmxhc2hfc2tpbl9zZXR0aW5ncy54bWxQSwECAAAUAAIACABoY85IKpYPZ/4CAACXCwAAJgAAAAAAAAABAAAAAAAECwAAdW5pdmVyc2FsL2h0bWxfcHVibGlzaGluZ19zZXR0aW5ncy54bWxQSwECAAAUAAIACABoY85IoU//tJkBAAAdBgAAHwAAAAAAAAABAAAAAABGDgAAdW5pdmVyc2FsL2h0bWxfc2tpbl9zZXR0aW5ncy5qc1BLAQIAABQAAgAIAFpnzkg9PC/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+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="/>
  <p:tag name="ISPRING_PRESENTATION_TITLE" val="10079.pptx"/>
</p:tagLst>
</file>

<file path=ppt/theme/theme1.xml><?xml version="1.0" encoding="utf-8"?>
<a:theme xmlns:a="http://schemas.openxmlformats.org/drawingml/2006/main" name="Office 主题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Tem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宽屏</PresentationFormat>
  <Paragraphs>241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Company Profile</vt:lpstr>
      <vt:lpstr>Company Structure</vt:lpstr>
      <vt:lpstr>PowerPoint 演示文稿</vt:lpstr>
      <vt:lpstr>Health</vt:lpstr>
      <vt:lpstr>Environment </vt:lpstr>
      <vt:lpstr>Safety</vt:lpstr>
      <vt:lpstr>PowerPoint 演示文稿</vt:lpstr>
      <vt:lpstr>Kuok Kim Hygiene Testing</vt:lpstr>
      <vt:lpstr>Kuok Kim Hygiene Testing</vt:lpstr>
      <vt:lpstr>Kuok Kim Hygiene Testing</vt:lpstr>
      <vt:lpstr>Kuok Kim Hygiene Testing</vt:lpstr>
      <vt:lpstr>Kuok Kim Hygiene Testing</vt:lpstr>
      <vt:lpstr>PowerPoint 演示文稿</vt:lpstr>
      <vt:lpstr>Testing &amp; Analysis Center</vt:lpstr>
      <vt:lpstr>Testing &amp; Analysis Center</vt:lpstr>
      <vt:lpstr>Testing &amp; Analysis Center</vt:lpstr>
      <vt:lpstr>Testing &amp; Analysis Center</vt:lpstr>
      <vt:lpstr>Testing &amp; Analysis Center</vt:lpstr>
      <vt:lpstr>Testing &amp; Analysis Center</vt:lpstr>
      <vt:lpstr>Testing &amp; Analysis Center</vt:lpstr>
      <vt:lpstr>Testing &amp; Analysis Center</vt:lpstr>
      <vt:lpstr>PowerPoint 演示文稿</vt:lpstr>
      <vt:lpstr>Testing &amp; Analysis Center</vt:lpstr>
      <vt:lpstr>Testing &amp; Analysis Center</vt:lpstr>
      <vt:lpstr>Testing &amp; Analysis Center</vt:lpstr>
      <vt:lpstr>PowerPoint 演示文稿</vt:lpstr>
      <vt:lpstr>Testing &amp; Analysis Center</vt:lpstr>
      <vt:lpstr>Testing &amp; Analysis Center Capacity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2017-02-23T02:39:51Z</dcterms:created>
  <dcterms:modified xsi:type="dcterms:W3CDTF">2020-03-26T01:19:15Z</dcterms:modified>
</cp:coreProperties>
</file>